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E8FE0D-1F06-4694-8073-7472E11134E5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A3DEF67-488C-4355-96DC-2A4C892ADD19}" type="slidenum">
              <a:rPr lang="pl-PL" smtClean="0"/>
              <a:t>‹#›</a:t>
            </a:fld>
            <a:endParaRPr lang="pl-P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801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FE0D-1F06-4694-8073-7472E11134E5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EF67-488C-4355-96DC-2A4C892ADD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987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FE0D-1F06-4694-8073-7472E11134E5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EF67-488C-4355-96DC-2A4C892ADD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8579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FE0D-1F06-4694-8073-7472E11134E5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EF67-488C-4355-96DC-2A4C892ADD19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9197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FE0D-1F06-4694-8073-7472E11134E5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EF67-488C-4355-96DC-2A4C892ADD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2732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FE0D-1F06-4694-8073-7472E11134E5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EF67-488C-4355-96DC-2A4C892ADD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156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FE0D-1F06-4694-8073-7472E11134E5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EF67-488C-4355-96DC-2A4C892ADD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210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FE0D-1F06-4694-8073-7472E11134E5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EF67-488C-4355-96DC-2A4C892ADD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7437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FE0D-1F06-4694-8073-7472E11134E5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EF67-488C-4355-96DC-2A4C892ADD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255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FE0D-1F06-4694-8073-7472E11134E5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EF67-488C-4355-96DC-2A4C892ADD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57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FE0D-1F06-4694-8073-7472E11134E5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EF67-488C-4355-96DC-2A4C892ADD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90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FE0D-1F06-4694-8073-7472E11134E5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EF67-488C-4355-96DC-2A4C892ADD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052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FE0D-1F06-4694-8073-7472E11134E5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EF67-488C-4355-96DC-2A4C892ADD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823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FE0D-1F06-4694-8073-7472E11134E5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EF67-488C-4355-96DC-2A4C892ADD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495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FE0D-1F06-4694-8073-7472E11134E5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EF67-488C-4355-96DC-2A4C892ADD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40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FE0D-1F06-4694-8073-7472E11134E5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EF67-488C-4355-96DC-2A4C892ADD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667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8FE0D-1F06-4694-8073-7472E11134E5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EF67-488C-4355-96DC-2A4C892ADD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481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E8FE0D-1F06-4694-8073-7472E11134E5}" type="datetimeFigureOut">
              <a:rPr lang="pl-PL" smtClean="0"/>
              <a:t>27.04.2020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A3DEF67-488C-4355-96DC-2A4C892ADD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032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392800-0929-4C8E-B4C3-CB81AA5AC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1"/>
            <a:ext cx="10515600" cy="3163570"/>
          </a:xfrm>
        </p:spPr>
        <p:txBody>
          <a:bodyPr>
            <a:normAutofit/>
          </a:bodyPr>
          <a:lstStyle/>
          <a:p>
            <a:pPr algn="ctr"/>
            <a:r>
              <a:rPr lang="pl-PL" sz="8800" b="1" dirty="0">
                <a:solidFill>
                  <a:srgbClr val="7030A0"/>
                </a:solidFill>
              </a:rPr>
              <a:t>Historia majowych świąt,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36ADB2F-7B19-4200-902C-681753EBC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30041"/>
            <a:ext cx="10515600" cy="1959610"/>
          </a:xfrm>
        </p:spPr>
        <p:txBody>
          <a:bodyPr>
            <a:normAutofit/>
          </a:bodyPr>
          <a:lstStyle/>
          <a:p>
            <a:pPr algn="ctr"/>
            <a:r>
              <a:rPr lang="pl-PL" sz="4400" dirty="0">
                <a:solidFill>
                  <a:srgbClr val="0070C0"/>
                </a:solidFill>
                <a:latin typeface="Bahnschrift SemiBold" panose="020B0502040204020203" pitchFamily="34" charset="0"/>
              </a:rPr>
              <a:t>czyli dzieje 1, 2 i 3 maja na świecie i w Polsce</a:t>
            </a:r>
          </a:p>
        </p:txBody>
      </p:sp>
    </p:spTree>
    <p:extLst>
      <p:ext uri="{BB962C8B-B14F-4D97-AF65-F5344CB8AC3E}">
        <p14:creationId xmlns:p14="http://schemas.microsoft.com/office/powerpoint/2010/main" val="672115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89B2262-221F-4894-9DFC-3DD88A1483C9}"/>
              </a:ext>
            </a:extLst>
          </p:cNvPr>
          <p:cNvSpPr txBox="1"/>
          <p:nvPr/>
        </p:nvSpPr>
        <p:spPr>
          <a:xfrm>
            <a:off x="502920" y="457200"/>
            <a:ext cx="10759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  </a:t>
            </a:r>
            <a:r>
              <a:rPr lang="pl-PL" dirty="0">
                <a:solidFill>
                  <a:schemeClr val="accent1"/>
                </a:solidFill>
                <a:latin typeface="Arial" panose="020B0604020202020204" pitchFamily="34" charset="0"/>
              </a:rPr>
              <a:t>Właśnie dnia 2 maja w 1945 r. polscy żołnierze po zdobyciu Berlina - stolicy Niemiec umieścili biało-czerwoną flagę na Kolumnie Zwycięstwa – </a:t>
            </a:r>
            <a:r>
              <a:rPr lang="pl-PL" dirty="0" err="1">
                <a:solidFill>
                  <a:schemeClr val="accent1"/>
                </a:solidFill>
                <a:latin typeface="Arial" panose="020B0604020202020204" pitchFamily="34" charset="0"/>
              </a:rPr>
              <a:t>Siegessäule</a:t>
            </a:r>
            <a:r>
              <a:rPr lang="pl-PL" dirty="0">
                <a:solidFill>
                  <a:schemeClr val="accent1"/>
                </a:solidFill>
                <a:latin typeface="Arial" panose="020B0604020202020204" pitchFamily="34" charset="0"/>
              </a:rPr>
              <a:t> oraz na Reichstagu, siedzibie niemieckiego parlamentu, jednym z ważniejszych, historycznych symboli Berlina. </a:t>
            </a:r>
          </a:p>
          <a:p>
            <a:r>
              <a:rPr lang="pl-PL" dirty="0">
                <a:solidFill>
                  <a:schemeClr val="accent1"/>
                </a:solidFill>
                <a:latin typeface="Arial" panose="020B0604020202020204" pitchFamily="34" charset="0"/>
              </a:rPr>
              <a:t> 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</a:rPr>
              <a:t>Ten sam dzień polski sejm w lutym 2004 r. ustanowił świętem Flagi Rzeczypospolitej Polskiej. Wybór daty nie był przypadkowy. Chodziło bowiem o dzień, w którym Polakom przypominać się będą szczytne karty historii Polski, m.in. wspomniane zdobycie Berlina.</a:t>
            </a:r>
          </a:p>
          <a:p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</a:rPr>
              <a:t>Jak obchodzimy Dzień Flagi?</a:t>
            </a:r>
          </a:p>
          <a:p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  </a:t>
            </a:r>
            <a:r>
              <a:rPr lang="pl-PL" dirty="0">
                <a:solidFill>
                  <a:srgbClr val="0070C0"/>
                </a:solidFill>
                <a:latin typeface="Arial" panose="020B0604020202020204" pitchFamily="34" charset="0"/>
              </a:rPr>
              <a:t>Organizowane są wtedy różne akcje i manifestacje patriotyczne. W Bytomiu w 2009 roku ponad 500 mieszkańców miasta utworzyło biało-czerwoną flagę z uniesionych parasolek. </a:t>
            </a:r>
          </a:p>
          <a:p>
            <a:endParaRPr lang="pl-PL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l-PL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AC0087E-9EDD-4EAC-B24A-3EF9B78D9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2987040"/>
            <a:ext cx="10759440" cy="31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75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62426C6-FBB9-4953-A689-EFC762A07BE6}"/>
              </a:ext>
            </a:extLst>
          </p:cNvPr>
          <p:cNvSpPr txBox="1"/>
          <p:nvPr/>
        </p:nvSpPr>
        <p:spPr>
          <a:xfrm>
            <a:off x="579120" y="396240"/>
            <a:ext cx="10607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  </a:t>
            </a:r>
            <a:r>
              <a:rPr lang="pl-PL" dirty="0">
                <a:latin typeface="Arial" panose="020B0604020202020204" pitchFamily="34" charset="0"/>
              </a:rPr>
              <a:t>W ostatnich latach powszechne stało się noszenie w tym dniu </a:t>
            </a:r>
            <a:r>
              <a:rPr lang="pl-PL" dirty="0">
                <a:solidFill>
                  <a:srgbClr val="FF0000"/>
                </a:solidFill>
                <a:latin typeface="Arial" panose="020B0604020202020204" pitchFamily="34" charset="0"/>
              </a:rPr>
              <a:t>kokardy narodowej</a:t>
            </a:r>
            <a:r>
              <a:rPr lang="pl-PL" dirty="0">
                <a:latin typeface="Arial" panose="020B0604020202020204" pitchFamily="34" charset="0"/>
              </a:rPr>
              <a:t>. Zwyczaj ten spopularyzował Lech Kaczyński. Później kontynuował go Bronisław Komorowski, a obecnie robi to Andrzej Duda.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95397B2-9431-45B8-9CD7-FFC32FFE1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" y="1361999"/>
            <a:ext cx="10408920" cy="409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8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6DBA22-AEA9-463C-9860-8811E8D5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02239" cy="2743200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rgbClr val="0070C0"/>
                </a:solidFill>
              </a:rPr>
              <a:t>Święto Ustanowienia konstytucji 3 Maja 1791 roku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076407D-A58C-4CA0-BDBC-7827D215D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804160"/>
            <a:ext cx="492252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18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6BB2B1F-D5C2-4C3E-81DC-829801620A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" y="127529"/>
            <a:ext cx="8564880" cy="534149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ADE79D8-DE11-4F5D-B4DF-36EC36ACAADD}"/>
              </a:ext>
            </a:extLst>
          </p:cNvPr>
          <p:cNvSpPr txBox="1"/>
          <p:nvPr/>
        </p:nvSpPr>
        <p:spPr>
          <a:xfrm>
            <a:off x="8808720" y="127530"/>
            <a:ext cx="2697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Obraz Jana Matejki pt. „Konstytucja 3 Maja 1791 roku”.</a:t>
            </a:r>
          </a:p>
        </p:txBody>
      </p:sp>
    </p:spTree>
    <p:extLst>
      <p:ext uri="{BB962C8B-B14F-4D97-AF65-F5344CB8AC3E}">
        <p14:creationId xmlns:p14="http://schemas.microsoft.com/office/powerpoint/2010/main" val="1058449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8EF5932-97DF-453F-8EDF-F954E4CC9C42}"/>
              </a:ext>
            </a:extLst>
          </p:cNvPr>
          <p:cNvSpPr txBox="1"/>
          <p:nvPr/>
        </p:nvSpPr>
        <p:spPr>
          <a:xfrm>
            <a:off x="518160" y="381000"/>
            <a:ext cx="10287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Arial" panose="020B0604020202020204" pitchFamily="34" charset="0"/>
              </a:rPr>
              <a:t> </a:t>
            </a:r>
            <a:r>
              <a:rPr lang="pl-PL" b="1" dirty="0">
                <a:latin typeface="Arial" panose="020B0604020202020204" pitchFamily="34" charset="0"/>
              </a:rPr>
              <a:t>Ustawa Rządowa z dnia 3 maja</a:t>
            </a:r>
            <a:r>
              <a:rPr lang="pl-PL" dirty="0">
                <a:latin typeface="Arial" panose="020B0604020202020204" pitchFamily="34" charset="0"/>
              </a:rPr>
              <a:t> została uchwalona 3 maja 1791 roku. Ustawa ta regulowała ustrój prawny Rzeczypospolitej Obojga Narodów. Uznaje się, że Konstytucja 3 maja była </a:t>
            </a:r>
            <a:r>
              <a:rPr lang="pl-PL" b="1" dirty="0">
                <a:latin typeface="Arial" panose="020B0604020202020204" pitchFamily="34" charset="0"/>
              </a:rPr>
              <a:t>pierwszą</a:t>
            </a:r>
            <a:r>
              <a:rPr lang="pl-PL" dirty="0">
                <a:latin typeface="Arial" panose="020B0604020202020204" pitchFamily="34" charset="0"/>
              </a:rPr>
              <a:t> w Europie i </a:t>
            </a:r>
            <a:r>
              <a:rPr lang="pl-PL" b="1" dirty="0">
                <a:latin typeface="Arial" panose="020B0604020202020204" pitchFamily="34" charset="0"/>
              </a:rPr>
              <a:t>drugą na świecie (po konstytucji amerykańskiej z 1787 r.) </a:t>
            </a:r>
            <a:r>
              <a:rPr lang="pl-PL" dirty="0">
                <a:latin typeface="Arial" panose="020B0604020202020204" pitchFamily="34" charset="0"/>
              </a:rPr>
              <a:t>nowoczesną, spisaną konstytucją.</a:t>
            </a:r>
          </a:p>
          <a:p>
            <a:r>
              <a:rPr lang="pl-PL" dirty="0">
                <a:latin typeface="Arial" panose="020B0604020202020204" pitchFamily="34" charset="0"/>
              </a:rPr>
              <a:t>Konstytucja 3 maja została ustanowiona ustawą rządową przyjętą tego dnia przez Sejm Czteroletni.  Zlikwidowała wolną elekcję i demokrację szlachecką Rzeczypospolitej Obojga Narodów. </a:t>
            </a:r>
          </a:p>
          <a:p>
            <a:r>
              <a:rPr lang="pl-PL" dirty="0">
                <a:latin typeface="Arial" panose="020B0604020202020204" pitchFamily="34" charset="0"/>
              </a:rPr>
              <a:t>- Zmieniła ustrój państwa na monarchię dziedziczną.</a:t>
            </a:r>
          </a:p>
          <a:p>
            <a:r>
              <a:rPr lang="pl-PL" dirty="0">
                <a:latin typeface="Arial" panose="020B0604020202020204" pitchFamily="34" charset="0"/>
              </a:rPr>
              <a:t>- Odebrała prawo głosu i decyzji w sprawach państwa szlachcie nieposiadającej ziemi.</a:t>
            </a:r>
          </a:p>
          <a:p>
            <a:r>
              <a:rPr lang="pl-PL" dirty="0">
                <a:latin typeface="Arial" panose="020B0604020202020204" pitchFamily="34" charset="0"/>
              </a:rPr>
              <a:t>- Wprowadziła częściowe zrównanie praw osobistych mieszczan i szlachty.</a:t>
            </a:r>
          </a:p>
          <a:p>
            <a:r>
              <a:rPr lang="pl-PL" dirty="0">
                <a:latin typeface="Arial" panose="020B0604020202020204" pitchFamily="34" charset="0"/>
              </a:rPr>
              <a:t>- Stawiała chłopów pod ochroną państwa, łagodząc nadużycia pańszczyzny.  </a:t>
            </a:r>
          </a:p>
          <a:p>
            <a:r>
              <a:rPr lang="pl-PL" dirty="0">
                <a:latin typeface="Arial" panose="020B0604020202020204" pitchFamily="34" charset="0"/>
              </a:rPr>
              <a:t>- Zniosła </a:t>
            </a:r>
            <a:r>
              <a:rPr lang="pl-PL" i="1" dirty="0">
                <a:latin typeface="Arial" panose="020B0604020202020204" pitchFamily="34" charset="0"/>
              </a:rPr>
              <a:t>liberum veto</a:t>
            </a:r>
            <a:r>
              <a:rPr lang="pl-PL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94EB6CB-D797-4F40-A383-8462B479D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280" y="2651760"/>
            <a:ext cx="3139440" cy="355092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27905ED-0DAE-4A23-ACBB-DEBC955359D4}"/>
              </a:ext>
            </a:extLst>
          </p:cNvPr>
          <p:cNvSpPr txBox="1"/>
          <p:nvPr/>
        </p:nvSpPr>
        <p:spPr>
          <a:xfrm>
            <a:off x="5821680" y="4312921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Stanisław August Poniatowski, ostatni król Polski. Jeden z twórców Konstytucji 3 Maja.</a:t>
            </a:r>
          </a:p>
        </p:txBody>
      </p:sp>
    </p:spTree>
    <p:extLst>
      <p:ext uri="{BB962C8B-B14F-4D97-AF65-F5344CB8AC3E}">
        <p14:creationId xmlns:p14="http://schemas.microsoft.com/office/powerpoint/2010/main" val="3578414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DBFFEF8-6B9D-4819-8991-79599E3EE5D2}"/>
              </a:ext>
            </a:extLst>
          </p:cNvPr>
          <p:cNvSpPr txBox="1"/>
          <p:nvPr/>
        </p:nvSpPr>
        <p:spPr>
          <a:xfrm>
            <a:off x="868680" y="472440"/>
            <a:ext cx="103327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002060"/>
                </a:solidFill>
                <a:latin typeface="Arial" panose="020B0604020202020204" pitchFamily="34" charset="0"/>
              </a:rPr>
              <a:t>Znaczenie konstytucji 3 Maja</a:t>
            </a:r>
          </a:p>
          <a:p>
            <a:pPr algn="ctr"/>
            <a:endParaRPr lang="pl-PL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  </a:t>
            </a:r>
            <a:r>
              <a:rPr lang="pl-PL" dirty="0">
                <a:latin typeface="Arial" panose="020B0604020202020204" pitchFamily="34" charset="0"/>
              </a:rPr>
              <a:t>Zarówno w polskiej, jak i amerykańskiej konstytucji widoczne są wpływy Oświecenia, np. myśl Monteskiusza o podziale i równowadze władzy pomiędzy organami – tak aby, według słów Konstytucji 3 Maja (artykuł V) „</a:t>
            </a:r>
            <a:r>
              <a:rPr lang="pl-PL" i="1" dirty="0">
                <a:latin typeface="Arial" panose="020B0604020202020204" pitchFamily="34" charset="0"/>
              </a:rPr>
              <a:t>...całość państw, wolność obywatelska i porządek społeczności w równej wadze na zawsze zostały….</a:t>
            </a:r>
          </a:p>
          <a:p>
            <a:r>
              <a:rPr lang="pl-PL" dirty="0">
                <a:latin typeface="Arial" panose="020B0604020202020204" pitchFamily="34" charset="0"/>
              </a:rPr>
              <a:t> - powołała do istnienia dwuizbowy parlament,</a:t>
            </a:r>
          </a:p>
          <a:p>
            <a:r>
              <a:rPr lang="pl-PL" dirty="0">
                <a:latin typeface="Arial" panose="020B0604020202020204" pitchFamily="34" charset="0"/>
              </a:rPr>
              <a:t> - Konstytucja ujęta w 11 artykułach wprowadzała prawo powszechnej niepodległości dla szlachty i mieszczaństwa oraz trójpodział władzy na </a:t>
            </a:r>
            <a:r>
              <a:rPr lang="pl-PL" b="1" dirty="0">
                <a:latin typeface="Arial" panose="020B0604020202020204" pitchFamily="34" charset="0"/>
              </a:rPr>
              <a:t>ustawodawczą -</a:t>
            </a:r>
            <a:r>
              <a:rPr lang="pl-PL" dirty="0">
                <a:latin typeface="Arial" panose="020B0604020202020204" pitchFamily="34" charset="0"/>
              </a:rPr>
              <a:t> dwuizbowy parlament, </a:t>
            </a:r>
            <a:r>
              <a:rPr lang="pl-PL" b="1" dirty="0">
                <a:latin typeface="Arial" panose="020B0604020202020204" pitchFamily="34" charset="0"/>
              </a:rPr>
              <a:t>wykonawczą -</a:t>
            </a:r>
            <a:r>
              <a:rPr lang="pl-PL" dirty="0">
                <a:latin typeface="Arial" panose="020B0604020202020204" pitchFamily="34" charset="0"/>
              </a:rPr>
              <a:t> król oraz </a:t>
            </a:r>
            <a:r>
              <a:rPr lang="pl-PL" b="1" dirty="0">
                <a:latin typeface="Arial" panose="020B0604020202020204" pitchFamily="34" charset="0"/>
              </a:rPr>
              <a:t>sądowniczą.</a:t>
            </a:r>
            <a:r>
              <a:rPr lang="pl-PL" dirty="0">
                <a:latin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pl-PL" dirty="0">
                <a:latin typeface="Arial" panose="020B0604020202020204" pitchFamily="34" charset="0"/>
              </a:rPr>
              <a:t>Konstytucja ograniczała polityczne przywileje szlachty zagrodowej. </a:t>
            </a:r>
            <a:r>
              <a:rPr lang="pl-PL" b="1" dirty="0">
                <a:latin typeface="Arial" panose="020B0604020202020204" pitchFamily="34" charset="0"/>
              </a:rPr>
              <a:t>Niestety ograniczała również</a:t>
            </a:r>
            <a:r>
              <a:rPr lang="pl-PL" dirty="0">
                <a:latin typeface="Arial" panose="020B0604020202020204" pitchFamily="34" charset="0"/>
              </a:rPr>
              <a:t> </a:t>
            </a:r>
            <a:r>
              <a:rPr lang="pl-PL" b="1" dirty="0">
                <a:latin typeface="Arial" panose="020B0604020202020204" pitchFamily="34" charset="0"/>
              </a:rPr>
              <a:t>demokrację,</a:t>
            </a:r>
            <a:r>
              <a:rPr lang="pl-PL" dirty="0">
                <a:latin typeface="Arial" panose="020B0604020202020204" pitchFamily="34" charset="0"/>
              </a:rPr>
              <a:t> pozbawiając szlachtę (gołotę) praw politycznych. Prawa te nadano mieszczaństwu, które oprócz posiadania bezpieczeństwa osobistego mogło odtąd władać majątkami ziemskimi, zajmować stanowiska oficerskie i stanowiska w administracji państwowej oraz miało prawo do nabywania szlachectwa. </a:t>
            </a:r>
          </a:p>
          <a:p>
            <a:pPr marL="285750" indent="-285750">
              <a:buFontTx/>
              <a:buChar char="-"/>
            </a:pPr>
            <a:r>
              <a:rPr lang="pl-PL" dirty="0">
                <a:latin typeface="Arial" panose="020B0604020202020204" pitchFamily="34" charset="0"/>
              </a:rPr>
              <a:t>W akcie konstytucyjnym objęto także </a:t>
            </a:r>
            <a:r>
              <a:rPr lang="pl-PL" dirty="0">
                <a:solidFill>
                  <a:schemeClr val="accent1"/>
                </a:solidFill>
                <a:latin typeface="Arial" panose="020B0604020202020204" pitchFamily="34" charset="0"/>
              </a:rPr>
              <a:t>pospólstwo opieką „prawa i administracji rządowej”</a:t>
            </a:r>
            <a:r>
              <a:rPr lang="pl-PL" dirty="0">
                <a:latin typeface="Arial" panose="020B0604020202020204" pitchFamily="34" charset="0"/>
              </a:rPr>
              <a:t>. Był to początek znoszenia poddaństwa chłopów i nadania im praw wyborczych.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1279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F6446397-6778-4D23-8401-D25E02AEA884}"/>
              </a:ext>
            </a:extLst>
          </p:cNvPr>
          <p:cNvSpPr txBox="1"/>
          <p:nvPr/>
        </p:nvSpPr>
        <p:spPr>
          <a:xfrm>
            <a:off x="563880" y="609600"/>
            <a:ext cx="1060704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- </a:t>
            </a:r>
            <a:r>
              <a:rPr lang="pl-PL" dirty="0">
                <a:latin typeface="Arial" panose="020B0604020202020204" pitchFamily="34" charset="0"/>
              </a:rPr>
              <a:t>Konstytucja wzmacniała rząd i zniosła anarchię – m.in. </a:t>
            </a:r>
            <a:r>
              <a:rPr lang="pl-PL" dirty="0">
                <a:solidFill>
                  <a:schemeClr val="accent1"/>
                </a:solidFill>
                <a:latin typeface="Arial" panose="020B0604020202020204" pitchFamily="34" charset="0"/>
              </a:rPr>
              <a:t>liberum veto (dawało prawo każdemu z posłów biorących udział w obradach Sejmu do zerwania go i unieważnienia podjętych na nich uchwał poprzez okrzyk </a:t>
            </a:r>
            <a:r>
              <a:rPr lang="pl-PL" i="1" dirty="0">
                <a:solidFill>
                  <a:schemeClr val="accent1"/>
                </a:solidFill>
                <a:latin typeface="Arial" panose="020B0604020202020204" pitchFamily="34" charset="0"/>
              </a:rPr>
              <a:t>veto – nie pozwalam)</a:t>
            </a:r>
            <a:r>
              <a:rPr lang="pl-PL" i="1" dirty="0">
                <a:latin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</a:rPr>
              <a:t>konfederacje oraz nadmierny wpływ sejmików ziemskich.</a:t>
            </a:r>
          </a:p>
          <a:p>
            <a:r>
              <a:rPr lang="pl-PL" dirty="0">
                <a:latin typeface="Arial" panose="020B0604020202020204" pitchFamily="34" charset="0"/>
              </a:rPr>
              <a:t>- Uznawała katolicyzm za religię panującą, jednocześnie zapewniając swobodę wyznania</a:t>
            </a:r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. </a:t>
            </a:r>
          </a:p>
          <a:p>
            <a:endParaRPr lang="pl-PL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  </a:t>
            </a:r>
            <a:r>
              <a:rPr lang="pl-PL" dirty="0">
                <a:latin typeface="Arial" panose="020B0604020202020204" pitchFamily="34" charset="0"/>
              </a:rPr>
              <a:t>Konstytucja 3 maja pozostała do końca dziełem nieukończonym. Jej współautor </a:t>
            </a:r>
            <a:r>
              <a:rPr lang="pl-PL" dirty="0">
                <a:solidFill>
                  <a:schemeClr val="accent1"/>
                </a:solidFill>
                <a:latin typeface="Arial" panose="020B0604020202020204" pitchFamily="34" charset="0"/>
              </a:rPr>
              <a:t>Hugo Kołłątaj</a:t>
            </a:r>
            <a:r>
              <a:rPr lang="pl-PL" dirty="0">
                <a:latin typeface="Arial" panose="020B0604020202020204" pitchFamily="34" charset="0"/>
              </a:rPr>
              <a:t> ogłosił trwanie prac nad </a:t>
            </a:r>
            <a:r>
              <a:rPr lang="pl-PL" b="1" dirty="0">
                <a:latin typeface="Arial" panose="020B0604020202020204" pitchFamily="34" charset="0"/>
              </a:rPr>
              <a:t>ekonomiczną konstytucją </a:t>
            </a:r>
            <a:r>
              <a:rPr lang="pl-PL" i="1" dirty="0">
                <a:latin typeface="Arial" panose="020B0604020202020204" pitchFamily="34" charset="0"/>
              </a:rPr>
              <a:t>zapewniającą wszystkim prawo własności oraz zapewniające ochronę i godność każdej pracy.</a:t>
            </a:r>
            <a:r>
              <a:rPr lang="pl-PL" dirty="0">
                <a:latin typeface="Arial" panose="020B0604020202020204" pitchFamily="34" charset="0"/>
              </a:rPr>
              <a:t> H. Kołłątaj zajmował się też </a:t>
            </a:r>
            <a:r>
              <a:rPr lang="pl-PL" dirty="0">
                <a:solidFill>
                  <a:schemeClr val="accent1"/>
                </a:solidFill>
                <a:latin typeface="Arial" panose="020B0604020202020204" pitchFamily="34" charset="0"/>
              </a:rPr>
              <a:t>„konstytucją moralną”, czyli polskim odpowiednikiem amerykańskiej Karty Praw oraz francuskiej Deklaracji Praw Człowieka i Obywatela.</a:t>
            </a:r>
          </a:p>
          <a:p>
            <a:pPr algn="ctr"/>
            <a:endParaRPr lang="pl-PL" sz="320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/>
            <a:r>
              <a:rPr lang="pl-PL" sz="3200" dirty="0">
                <a:solidFill>
                  <a:srgbClr val="002060"/>
                </a:solidFill>
                <a:latin typeface="Arial" panose="020B0604020202020204" pitchFamily="34" charset="0"/>
              </a:rPr>
              <a:t>Obalenie Konstytucji</a:t>
            </a:r>
          </a:p>
          <a:p>
            <a:r>
              <a:rPr lang="pl-PL" dirty="0">
                <a:solidFill>
                  <a:srgbClr val="222222"/>
                </a:solidFill>
                <a:latin typeface="Arial" panose="020B0604020202020204" pitchFamily="34" charset="0"/>
              </a:rPr>
              <a:t>  </a:t>
            </a:r>
            <a:r>
              <a:rPr lang="pl-PL" dirty="0">
                <a:latin typeface="Arial" panose="020B0604020202020204" pitchFamily="34" charset="0"/>
              </a:rPr>
              <a:t>Została obalona przez konfederację targowicką popieraną przez Rosję w wyniku interwencji wojsk rosyjskich w czasie wojny polsko-rosyjskiej w 1792 roku.</a:t>
            </a:r>
          </a:p>
          <a:p>
            <a:pPr marL="285750" indent="-285750">
              <a:buFontTx/>
              <a:buChar char="-"/>
            </a:pPr>
            <a:endParaRPr lang="pl-PL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93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6FF5F73-560B-41EF-A4D3-05B1A1424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365760"/>
            <a:ext cx="5440680" cy="438911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2F0200-E9A5-4BC2-8CFC-05D203F6F49D}"/>
              </a:ext>
            </a:extLst>
          </p:cNvPr>
          <p:cNvSpPr txBox="1"/>
          <p:nvPr/>
        </p:nvSpPr>
        <p:spPr>
          <a:xfrm>
            <a:off x="396240" y="4754879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Hugo Kołłątaj – jeden z ważniejszych obok króla Augusta twórców Konstytucji 3 Maja.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BC7C14D-9DA0-429F-A914-D9E9D0C8D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4339"/>
            <a:ext cx="5120640" cy="432054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6F77A2F-1FB5-4BC5-8282-6F3C6E6FAEA9}"/>
              </a:ext>
            </a:extLst>
          </p:cNvPr>
          <p:cNvSpPr txBox="1"/>
          <p:nvPr/>
        </p:nvSpPr>
        <p:spPr>
          <a:xfrm>
            <a:off x="6096000" y="4876800"/>
            <a:ext cx="3825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Ignacy Potocki – twórca Konstytucji.</a:t>
            </a:r>
          </a:p>
        </p:txBody>
      </p:sp>
    </p:spTree>
    <p:extLst>
      <p:ext uri="{BB962C8B-B14F-4D97-AF65-F5344CB8AC3E}">
        <p14:creationId xmlns:p14="http://schemas.microsoft.com/office/powerpoint/2010/main" val="3537308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90B441E-6CAC-47EC-AB17-A9319E012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9892"/>
            <a:ext cx="11719560" cy="278034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98E3FCC-7937-4FF9-A569-56FC108046C0}"/>
              </a:ext>
            </a:extLst>
          </p:cNvPr>
          <p:cNvSpPr txBox="1"/>
          <p:nvPr/>
        </p:nvSpPr>
        <p:spPr>
          <a:xfrm>
            <a:off x="2103120" y="1127760"/>
            <a:ext cx="7985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>
                <a:solidFill>
                  <a:srgbClr val="0070C0"/>
                </a:solidFill>
              </a:rPr>
              <a:t>ŚWIĘTO 1 MAJA</a:t>
            </a:r>
          </a:p>
        </p:txBody>
      </p:sp>
    </p:spTree>
    <p:extLst>
      <p:ext uri="{BB962C8B-B14F-4D97-AF65-F5344CB8AC3E}">
        <p14:creationId xmlns:p14="http://schemas.microsoft.com/office/powerpoint/2010/main" val="337897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2BE0E3-08A0-43FF-8B3F-250C03BAB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" y="81925"/>
            <a:ext cx="11369040" cy="48320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uli"/>
              </a:rPr>
              <a:t>  1 maja 1890 roku po raz pierwszy obchodzono Międzynarodowy Dzień Solidarności Ludzi Pracy, gdyż to właśnie 1 maja doszło do strajku robotników w Chicago w 1886 roku.</a:t>
            </a:r>
            <a:endParaRPr kumimoji="0" lang="pl-PL" altLang="pl-P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uli"/>
              </a:rPr>
              <a:t>  W II połowie XIX w. wraz ze wzrostem uprzemysłowienia pogarszała się sytuacja robotników. Warunki pracy były ciężkie. Często musieli oni pracować po kilkanaście godzin na dobę, otrzymując przy tym bardzo niewielkie pensje. </a:t>
            </a:r>
            <a:r>
              <a:rPr lang="pl-PL" altLang="pl-PL" sz="2800" dirty="0">
                <a:solidFill>
                  <a:srgbClr val="000000"/>
                </a:solidFill>
                <a:latin typeface="Muli"/>
              </a:rPr>
              <a:t>Powodowało to ich głęboką niezgodę na takie warunki pracy,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uli"/>
              </a:rPr>
              <a:t> zarówno w Europie, jak i w Stanach Zjednoczonych. Wśród pracowników chicagowskich fabryk widoczne były nastroje buntu. Strajkujący </a:t>
            </a:r>
            <a:r>
              <a:rPr lang="pl-PL" altLang="pl-PL" sz="2800" dirty="0">
                <a:solidFill>
                  <a:srgbClr val="000000"/>
                </a:solidFill>
                <a:latin typeface="Muli"/>
              </a:rPr>
              <a:t>d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uli"/>
              </a:rPr>
              <a:t>ążyli do poprawy warunków życia, ale przede wszystkim do wprowadzenia ośmiogodzinnego dnia pracy.</a:t>
            </a:r>
          </a:p>
        </p:txBody>
      </p:sp>
    </p:spTree>
    <p:extLst>
      <p:ext uri="{BB962C8B-B14F-4D97-AF65-F5344CB8AC3E}">
        <p14:creationId xmlns:p14="http://schemas.microsoft.com/office/powerpoint/2010/main" val="174903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BF645F4-6E53-448D-900D-3E311C3C0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57" y="198120"/>
            <a:ext cx="8851003" cy="521208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A1F7BF2-5ACC-4705-9A78-38DD24572614}"/>
              </a:ext>
            </a:extLst>
          </p:cNvPr>
          <p:cNvSpPr txBox="1"/>
          <p:nvPr/>
        </p:nvSpPr>
        <p:spPr>
          <a:xfrm>
            <a:off x="701039" y="960120"/>
            <a:ext cx="19389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Demonstranci 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 fabryką,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tzw.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Haymarket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Riot (wiec, demonstracja)</a:t>
            </a:r>
          </a:p>
        </p:txBody>
      </p:sp>
    </p:spTree>
    <p:extLst>
      <p:ext uri="{BB962C8B-B14F-4D97-AF65-F5344CB8AC3E}">
        <p14:creationId xmlns:p14="http://schemas.microsoft.com/office/powerpoint/2010/main" val="3382523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32B7E246-149E-4156-AEDF-B519885BCDB2}"/>
              </a:ext>
            </a:extLst>
          </p:cNvPr>
          <p:cNvSpPr txBox="1"/>
          <p:nvPr/>
        </p:nvSpPr>
        <p:spPr>
          <a:xfrm>
            <a:off x="640080" y="533400"/>
            <a:ext cx="105308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/>
            <a:r>
              <a:rPr lang="pl-PL" dirty="0">
                <a:solidFill>
                  <a:srgbClr val="000000"/>
                </a:solidFill>
                <a:latin typeface="Muli"/>
              </a:rPr>
              <a:t>  </a:t>
            </a:r>
            <a:r>
              <a:rPr lang="pl-PL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Nastroje i bunt robotników znalazły najszybciej ujście w firmie produkującej maszyny rolnicze McCormick </a:t>
            </a:r>
            <a:r>
              <a:rPr lang="pl-PL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Harvester</a:t>
            </a:r>
            <a:r>
              <a:rPr lang="pl-PL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Company, gdyż jej właściciel dążąc do unowocześnienia zakładu, pomimo początkowych ustaleń, zwolnił wszystkich pracowników, zatrudniając na ich miejsce nowych. W proteście przeciwko tym działaniom i z wymaganiem ośmiogodzinnego dnia pracy 1 maja odbyła się kilkudziesięciotysięczna demonstracja, którą prowadził działacz związkowy Albert </a:t>
            </a:r>
            <a:r>
              <a:rPr lang="pl-PL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Parsons</a:t>
            </a:r>
            <a:r>
              <a:rPr lang="pl-PL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D3F02E2-A402-410F-B5DC-EC6C1E128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760" y="2287726"/>
            <a:ext cx="4191000" cy="364063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F03485F-5102-4F59-9B79-69756825C4FF}"/>
              </a:ext>
            </a:extLst>
          </p:cNvPr>
          <p:cNvSpPr txBox="1"/>
          <p:nvPr/>
        </p:nvSpPr>
        <p:spPr>
          <a:xfrm>
            <a:off x="5730240" y="3429001"/>
            <a:ext cx="97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Albert </a:t>
            </a:r>
            <a:r>
              <a:rPr lang="pl-PL" dirty="0" err="1"/>
              <a:t>Parsons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488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F3D3E56-DD69-4DD5-B7FE-617CE70280A3}"/>
              </a:ext>
            </a:extLst>
          </p:cNvPr>
          <p:cNvSpPr txBox="1"/>
          <p:nvPr/>
        </p:nvSpPr>
        <p:spPr>
          <a:xfrm>
            <a:off x="609600" y="213360"/>
            <a:ext cx="1056132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1" dirty="0">
                <a:solidFill>
                  <a:srgbClr val="000000"/>
                </a:solidFill>
                <a:latin typeface="Muli"/>
              </a:rPr>
              <a:t>  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Demonstracja przebiegała spokojnie, jednak już podczas następnej poprowadzonej przez innego związkowca Augusta </a:t>
            </a:r>
            <a:r>
              <a:rPr lang="pl-PL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Spiesa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maja doszło do bójek między nowymi robotnikami zatrudnionymi przez McCormicka a demonstrantami. W wyniku interwencji policji kilku z nich zabito, a kilku innych postrzelono, wielu pobito.</a:t>
            </a:r>
          </a:p>
          <a:p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W odpowiedzi na dramatyczne zajścia </a:t>
            </a:r>
            <a:r>
              <a:rPr lang="pl-PL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Spies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zorganizował kolejną demonstrację następnego dnia na placu </a:t>
            </a:r>
            <a:r>
              <a:rPr lang="pl-PL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Haymarket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Początkowo odbywała się bez zakłóceń, a w związku z opadami deszczu jej liczebność zmniejszyła się nawet do ok. 200 demonstrantów.  Jednakże w pewnym momencie bez wyraźnych powodów oddział policji zaatakował uczestników protestu, natomiast ci w kierunku funkcjonariuszy rzucili bombę. Śmierć poniósł jeden policjant, kilkunastu odniosło rany. W odwecie policja ostrzelała uczestników protestu, zabijając wielu z nich. Te tragiczne zajścia określane są dziś jako </a:t>
            </a:r>
            <a:r>
              <a:rPr lang="pl-PL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Haymarket</a:t>
            </a:r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Riot. </a:t>
            </a:r>
          </a:p>
          <a:p>
            <a:endParaRPr lang="pl-PL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 </a:t>
            </a:r>
            <a:r>
              <a:rPr lang="pl-PL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Spies</a:t>
            </a:r>
            <a:endParaRPr lang="pl-PL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76DC13A-041A-4513-A516-E2503F0C2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078481"/>
            <a:ext cx="3291840" cy="325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23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C3D4BA36-8159-4A0E-9362-D7F0D8FD63AC}"/>
              </a:ext>
            </a:extLst>
          </p:cNvPr>
          <p:cNvSpPr txBox="1"/>
          <p:nvPr/>
        </p:nvSpPr>
        <p:spPr>
          <a:xfrm>
            <a:off x="640080" y="640080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0000"/>
                </a:solidFill>
                <a:latin typeface="Muli"/>
              </a:rPr>
              <a:t>  W 1891 r. pod wpływem wydarzeń amerykańskich </a:t>
            </a:r>
            <a:r>
              <a:rPr lang="pl-PL" b="1" dirty="0">
                <a:solidFill>
                  <a:srgbClr val="000000"/>
                </a:solidFill>
                <a:latin typeface="Muli"/>
              </a:rPr>
              <a:t>w Łodzi i w Żyrardowie </a:t>
            </a:r>
            <a:r>
              <a:rPr lang="pl-PL" dirty="0">
                <a:solidFill>
                  <a:srgbClr val="000000"/>
                </a:solidFill>
                <a:latin typeface="Muli"/>
              </a:rPr>
              <a:t>doszło do starć z wojskiem, a następnie do represji władz carskich. Z późniejszych demonstracji największe rozmiary przybrały wystąpienia z lat 1905-07 i 1917-19. 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C787328-A480-429E-BA1C-BC9C32445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563410"/>
            <a:ext cx="4727174" cy="357247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1AAFCFB-7256-4191-8813-E4379E91898D}"/>
              </a:ext>
            </a:extLst>
          </p:cNvPr>
          <p:cNvSpPr txBox="1"/>
          <p:nvPr/>
        </p:nvSpPr>
        <p:spPr>
          <a:xfrm>
            <a:off x="533400" y="5294590"/>
            <a:ext cx="294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Fotografia Łodzi z 1905 r.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95AA024-2411-4F69-B446-374E521E2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080" y="1341120"/>
            <a:ext cx="5836920" cy="379476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8905929-EB75-4721-B262-C3A93E3F35FE}"/>
              </a:ext>
            </a:extLst>
          </p:cNvPr>
          <p:cNvSpPr txBox="1"/>
          <p:nvPr/>
        </p:nvSpPr>
        <p:spPr>
          <a:xfrm>
            <a:off x="5593080" y="5294590"/>
            <a:ext cx="3124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Strajk w Żyrardowie, 1905 r.</a:t>
            </a:r>
          </a:p>
        </p:txBody>
      </p:sp>
    </p:spTree>
    <p:extLst>
      <p:ext uri="{BB962C8B-B14F-4D97-AF65-F5344CB8AC3E}">
        <p14:creationId xmlns:p14="http://schemas.microsoft.com/office/powerpoint/2010/main" val="1968499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40048294-2F32-4429-8A98-D021F68466EB}"/>
              </a:ext>
            </a:extLst>
          </p:cNvPr>
          <p:cNvSpPr txBox="1"/>
          <p:nvPr/>
        </p:nvSpPr>
        <p:spPr>
          <a:xfrm>
            <a:off x="762000" y="1005840"/>
            <a:ext cx="10408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dirty="0">
                <a:solidFill>
                  <a:srgbClr val="0070C0"/>
                </a:solidFill>
              </a:rPr>
              <a:t>Święto 2 maja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6A98702-8418-43AB-9B43-23632BBB2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3640"/>
            <a:ext cx="11750039" cy="355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18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117F5034-8799-4C0A-8B8E-A473CBB58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282615"/>
            <a:ext cx="7725410" cy="500566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06E863CE-494D-47F4-A143-DD1329B1B2A1}"/>
              </a:ext>
            </a:extLst>
          </p:cNvPr>
          <p:cNvSpPr txBox="1"/>
          <p:nvPr/>
        </p:nvSpPr>
        <p:spPr>
          <a:xfrm>
            <a:off x="8229600" y="282615"/>
            <a:ext cx="2926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999999"/>
                </a:solidFill>
                <a:latin typeface="Arial" panose="020B0604020202020204" pitchFamily="34" charset="0"/>
              </a:rPr>
              <a:t>2 maja 1945 roku polscy żołnierze z biało-czerwoną flagą zatkniętą na Pruskiej Kolumnie Zwycięstwa (</a:t>
            </a:r>
            <a:r>
              <a:rPr lang="pl-PL" sz="2400" b="1" dirty="0" err="1">
                <a:solidFill>
                  <a:srgbClr val="999999"/>
                </a:solidFill>
                <a:latin typeface="Arial" panose="020B0604020202020204" pitchFamily="34" charset="0"/>
              </a:rPr>
              <a:t>Siegessaule</a:t>
            </a:r>
            <a:r>
              <a:rPr lang="pl-PL" sz="2400" b="1" dirty="0">
                <a:solidFill>
                  <a:srgbClr val="999999"/>
                </a:solidFill>
                <a:latin typeface="Arial" panose="020B0604020202020204" pitchFamily="34" charset="0"/>
              </a:rPr>
              <a:t>), fot. East News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892224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ydarzenie główn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1309</TotalTime>
  <Words>1068</Words>
  <Application>Microsoft Office PowerPoint</Application>
  <PresentationFormat>Panoramiczny</PresentationFormat>
  <Paragraphs>56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</vt:lpstr>
      <vt:lpstr>Bahnschrift SemiBold</vt:lpstr>
      <vt:lpstr>Impact</vt:lpstr>
      <vt:lpstr>Muli</vt:lpstr>
      <vt:lpstr>Times New Roman</vt:lpstr>
      <vt:lpstr>Wydarzenie główne</vt:lpstr>
      <vt:lpstr>Historia majowych świąt,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Święto Ustanowienia konstytucji 3 Maja 1791 roku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majowych świąt,</dc:title>
  <dc:creator>Agnieszka Palczewska</dc:creator>
  <cp:lastModifiedBy>Agnieszka Palczewska</cp:lastModifiedBy>
  <cp:revision>49</cp:revision>
  <dcterms:created xsi:type="dcterms:W3CDTF">2020-04-27T14:43:13Z</dcterms:created>
  <dcterms:modified xsi:type="dcterms:W3CDTF">2020-04-28T12:32:36Z</dcterms:modified>
</cp:coreProperties>
</file>