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116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823F-8866-45CC-BADB-03F0D59FC203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864-4FA2-4CF8-86CF-2A29D269797A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823F-8866-45CC-BADB-03F0D59FC203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864-4FA2-4CF8-86CF-2A29D269797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823F-8866-45CC-BADB-03F0D59FC203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864-4FA2-4CF8-86CF-2A29D269797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823F-8866-45CC-BADB-03F0D59FC203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864-4FA2-4CF8-86CF-2A29D269797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823F-8866-45CC-BADB-03F0D59FC203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864-4FA2-4CF8-86CF-2A29D269797A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823F-8866-45CC-BADB-03F0D59FC203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864-4FA2-4CF8-86CF-2A29D269797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823F-8866-45CC-BADB-03F0D59FC203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864-4FA2-4CF8-86CF-2A29D269797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823F-8866-45CC-BADB-03F0D59FC203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864-4FA2-4CF8-86CF-2A29D269797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823F-8866-45CC-BADB-03F0D59FC203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864-4FA2-4CF8-86CF-2A29D269797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823F-8866-45CC-BADB-03F0D59FC203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864-4FA2-4CF8-86CF-2A29D269797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823F-8866-45CC-BADB-03F0D59FC203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A664864-4FA2-4CF8-86CF-2A29D269797A}" type="slidenum">
              <a:rPr lang="pl-PL" smtClean="0"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0AD823F-8866-45CC-BADB-03F0D59FC203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A664864-4FA2-4CF8-86CF-2A29D269797A}" type="slidenum">
              <a:rPr lang="pl-PL" smtClean="0"/>
              <a:t>‹#›</a:t>
            </a:fld>
            <a:endParaRPr lang="pl-PL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648" cy="2304256"/>
          </a:xfrm>
        </p:spPr>
        <p:txBody>
          <a:bodyPr>
            <a:normAutofit/>
          </a:bodyPr>
          <a:lstStyle/>
          <a:p>
            <a:pPr algn="ctr"/>
            <a:r>
              <a:rPr lang="pl-PL" sz="5000" b="1" i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Polskie </a:t>
            </a:r>
            <a:r>
              <a:rPr lang="pl-PL" sz="5000" b="1" i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tradycje i zwyczaje </a:t>
            </a:r>
            <a:r>
              <a:rPr lang="pl-PL" sz="5000" b="1" i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Wielkanocne</a:t>
            </a:r>
            <a:r>
              <a:rPr lang="pl-PL" sz="50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50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pl-PL" sz="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Podtytuł 10"/>
          <p:cNvSpPr>
            <a:spLocks noGrp="1"/>
          </p:cNvSpPr>
          <p:nvPr>
            <p:ph type="subTitle" idx="1"/>
          </p:nvPr>
        </p:nvSpPr>
        <p:spPr>
          <a:xfrm>
            <a:off x="179512" y="2132856"/>
            <a:ext cx="6448650" cy="4392488"/>
          </a:xfrm>
        </p:spPr>
        <p:txBody>
          <a:bodyPr/>
          <a:lstStyle/>
          <a:p>
            <a:endParaRPr lang="pl-PL" dirty="0" smtClean="0"/>
          </a:p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68960"/>
            <a:ext cx="4378574" cy="302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179512" y="2418377"/>
            <a:ext cx="3600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/>
              <a:t>Wielkanoc wiąże się z wieloma tradycjami, sięgającymi nawet do XIV wieku. Jest nie tylko </a:t>
            </a:r>
            <a:r>
              <a:rPr lang="pl-PL" sz="2000" dirty="0" smtClean="0"/>
              <a:t>ważna </a:t>
            </a:r>
            <a:r>
              <a:rPr lang="pl-PL" sz="2000" dirty="0"/>
              <a:t>ze względu na duchowy wymiar. Jest to bowiem czas kiedy przyroda budzi się na nowo do życia. Jakie wiec zwyczaje panują w Polsce </a:t>
            </a:r>
            <a:r>
              <a:rPr lang="pl-PL" sz="2000" dirty="0" smtClean="0"/>
              <a:t>– </a:t>
            </a:r>
            <a:r>
              <a:rPr lang="pl-PL" sz="2000" dirty="0"/>
              <a:t>oto one.</a:t>
            </a: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01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50"/>
    </mc:Choice>
    <mc:Fallback>
      <p:transition spd="slow" advTm="15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3400" y="1988840"/>
            <a:ext cx="7851648" cy="2232248"/>
          </a:xfrm>
        </p:spPr>
        <p:txBody>
          <a:bodyPr>
            <a:normAutofit/>
          </a:bodyPr>
          <a:lstStyle/>
          <a:p>
            <a:pPr algn="ctr"/>
            <a:r>
              <a:rPr lang="pl-PL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Dziękuję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za </a:t>
            </a:r>
            <a:r>
              <a:rPr lang="pl-PL" sz="5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uwagę</a:t>
            </a:r>
            <a:endParaRPr lang="pl-PL" sz="5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5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96"/>
    </mc:Choice>
    <mc:Fallback>
      <p:transition spd="slow" advTm="11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rchiwalne Wiosenne porządki w domu i ogrodzie Puław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327" y="2839984"/>
            <a:ext cx="5081786" cy="229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11560" y="476672"/>
            <a:ext cx="7772400" cy="1008112"/>
          </a:xfrm>
        </p:spPr>
        <p:txBody>
          <a:bodyPr/>
          <a:lstStyle/>
          <a:p>
            <a:pPr algn="ctr"/>
            <a:r>
              <a:rPr lang="pl-PL" i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Wiosenne porządki </a:t>
            </a:r>
            <a:endParaRPr lang="pl-PL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683568" y="2132856"/>
            <a:ext cx="3312368" cy="4464496"/>
          </a:xfrm>
        </p:spPr>
        <p:txBody>
          <a:bodyPr>
            <a:normAutofit lnSpcReduction="10000"/>
          </a:bodyPr>
          <a:lstStyle/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Dawniej początek wiosny był idealną okazją do wielkich porządków. Sprzątało się mieszkania , malowało domy, robiło się świąteczne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dekoracje którymi ozdabiano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pomieszczenia. Nadal panuje zwyczaj sprzątania domu i wszyscy domownicy myszą się to tego przyłożyć. </a:t>
            </a: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Pamiętajmy że porządki wedle tradycji powinny się skończyć do piątku.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8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67"/>
    </mc:Choice>
    <mc:Fallback>
      <p:transition spd="slow" advTm="15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3400" y="332656"/>
            <a:ext cx="7851648" cy="1800200"/>
          </a:xfrm>
        </p:spPr>
        <p:txBody>
          <a:bodyPr>
            <a:normAutofit/>
          </a:bodyPr>
          <a:lstStyle/>
          <a:p>
            <a:pPr algn="ctr"/>
            <a:r>
              <a:rPr lang="pl-PL" i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Malowanie jaj</a:t>
            </a:r>
            <a:br>
              <a:rPr lang="pl-PL" i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pl-PL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67544" y="1484784"/>
            <a:ext cx="7854696" cy="3208320"/>
          </a:xfrm>
        </p:spPr>
        <p:txBody>
          <a:bodyPr/>
          <a:lstStyle/>
          <a:p>
            <a:pPr algn="just"/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Każdy region naszego kraju ma swój charakterystyczny sposób ozdabiania jaj. Są one symbolem pomyślności oraz rodzącego się życia. Stanowią bardzo ważny element Wielkanocy</a:t>
            </a:r>
            <a:r>
              <a:rPr lang="pl-PL" dirty="0"/>
              <a:t>. </a:t>
            </a:r>
          </a:p>
          <a:p>
            <a:endParaRPr lang="pl-PL" dirty="0"/>
          </a:p>
        </p:txBody>
      </p:sp>
      <p:pic>
        <p:nvPicPr>
          <p:cNvPr id="3074" name="Picture 2" descr="Pisanki wielkanocne, kraszanki, drapanki. Ale jaja! - agrofakt.p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83781"/>
            <a:ext cx="7344816" cy="351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19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96"/>
    </mc:Choice>
    <mc:Fallback>
      <p:transition spd="slow" advTm="11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3400" y="0"/>
            <a:ext cx="7851648" cy="1412776"/>
          </a:xfrm>
        </p:spPr>
        <p:txBody>
          <a:bodyPr/>
          <a:lstStyle/>
          <a:p>
            <a:pPr algn="ctr"/>
            <a:r>
              <a:rPr lang="pl-PL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Wielki tydzień</a:t>
            </a:r>
            <a:endParaRPr lang="pl-PL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95536" y="1544269"/>
            <a:ext cx="4974704" cy="5112568"/>
          </a:xfrm>
        </p:spPr>
        <p:txBody>
          <a:bodyPr>
            <a:normAutofit/>
          </a:bodyPr>
          <a:lstStyle/>
          <a:p>
            <a:pPr algn="just"/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Przygotowanie na ponowne narodziny Chrystusa, zaczyna się tak naprawdę już wcześniej, bo </a:t>
            </a: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Środą Popielcową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, jednak bardziej wyraźnym sygnałem zbliżającego się odnowienia jest </a:t>
            </a: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Palmowa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Niedziela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zwaną dawniej „Kwietną” lub „Wierzbową”.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Święto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to obchodzi się w Polsce od średniowiecza, a zostało ono ustanowione na pamiątkę przybycia Chrystusa do Jerozolimy.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Tego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dnia wierni zanoszą do kościoła palemkę, która jest symbolem odradzającego się życia. 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Poświęcone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palemki wracają potem do domów i zdobią je przez całe święta. Kiedyś jednak miały one dodatkową moc, bo postawione w czasie burzy w oknie miały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zapewnić bezpieczeństwo.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Palma wielkanocna. Jak zrobić palmę wielkanocną na Niedzielę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84303" y="2496215"/>
            <a:ext cx="5231538" cy="320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27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75"/>
    </mc:Choice>
    <mc:Fallback>
      <p:transition spd="slow" advTm="16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iduum Paschalne - porządek nabożeństw i adoracji | Parafia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84984"/>
            <a:ext cx="6705757" cy="334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3400" y="188640"/>
            <a:ext cx="7851648" cy="1080120"/>
          </a:xfrm>
        </p:spPr>
        <p:txBody>
          <a:bodyPr/>
          <a:lstStyle/>
          <a:p>
            <a:pPr algn="ctr"/>
            <a:r>
              <a:rPr lang="pl-PL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Triduum</a:t>
            </a:r>
            <a:r>
              <a:rPr lang="pl-PL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Psachalne</a:t>
            </a:r>
            <a:endParaRPr lang="pl-PL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33400" y="1700808"/>
            <a:ext cx="4182616" cy="5256584"/>
          </a:xfrm>
        </p:spPr>
        <p:txBody>
          <a:bodyPr>
            <a:normAutofit/>
          </a:bodyPr>
          <a:lstStyle/>
          <a:p>
            <a:pPr algn="l"/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W dawnych czasach w Wielki Czwartek pieczono ogromne baby i malowano pisanki. W Wielki Piątek nie można było pracować na roli, choć dziś większość z nas normalnie idzie do pracy, a ograniczamy się tylko do bezmięsnego postu w ten dzień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. W kościołach z ołtarza znikają wszystkie przedmioty a dzwony milkną aż do zmartwychwstania.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08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75"/>
    </mc:Choice>
    <mc:Fallback>
      <p:transition spd="slow" advTm="21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84984"/>
            <a:ext cx="5313500" cy="299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3400" y="0"/>
            <a:ext cx="7851648" cy="1556792"/>
          </a:xfrm>
        </p:spPr>
        <p:txBody>
          <a:bodyPr/>
          <a:lstStyle/>
          <a:p>
            <a:pPr algn="ctr"/>
            <a:r>
              <a:rPr lang="pl-PL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Wielka Sobota</a:t>
            </a:r>
            <a:endParaRPr lang="pl-PL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33400" y="1844824"/>
            <a:ext cx="4182616" cy="4608512"/>
          </a:xfrm>
        </p:spPr>
        <p:txBody>
          <a:bodyPr>
            <a:normAutofit/>
          </a:bodyPr>
          <a:lstStyle/>
          <a:p>
            <a:pPr algn="l" fontAlgn="base">
              <a:lnSpc>
                <a:spcPts val="2700"/>
              </a:lnSpc>
              <a:spcAft>
                <a:spcPts val="0"/>
              </a:spcAft>
            </a:pPr>
            <a:r>
              <a:rPr lang="pl-PL" sz="2000" dirty="0">
                <a:latin typeface="Times New Roman" pitchFamily="18" charset="0"/>
                <a:ea typeface="Times New Roman"/>
                <a:cs typeface="Times New Roman" pitchFamily="18" charset="0"/>
              </a:rPr>
              <a:t>W Wielką Sobotę, naturalne z samego rana idzie się do </a:t>
            </a:r>
            <a:r>
              <a:rPr lang="pl-PL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kościoła                              </a:t>
            </a:r>
            <a:r>
              <a:rPr lang="pl-PL" sz="2000" dirty="0">
                <a:latin typeface="Times New Roman" pitchFamily="18" charset="0"/>
                <a:ea typeface="Times New Roman"/>
                <a:cs typeface="Times New Roman" pitchFamily="18" charset="0"/>
              </a:rPr>
              <a:t>z koszyczkiem. Pięknie przystrojona święconka </a:t>
            </a:r>
            <a:r>
              <a:rPr lang="pl-PL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musiała być </a:t>
            </a:r>
            <a:r>
              <a:rPr lang="pl-PL" sz="2000" dirty="0">
                <a:latin typeface="Times New Roman" pitchFamily="18" charset="0"/>
                <a:ea typeface="Times New Roman"/>
                <a:cs typeface="Times New Roman" pitchFamily="18" charset="0"/>
              </a:rPr>
              <a:t>ozdobiona </a:t>
            </a:r>
            <a:r>
              <a:rPr lang="pl-PL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haftowaną serwetką                      i bukszpanem, oraz zawierać                    </a:t>
            </a:r>
            <a:r>
              <a:rPr lang="pl-PL" sz="2000" dirty="0">
                <a:latin typeface="Times New Roman" pitchFamily="18" charset="0"/>
                <a:ea typeface="Times New Roman"/>
                <a:cs typeface="Times New Roman" pitchFamily="18" charset="0"/>
              </a:rPr>
              <a:t>w sobie </a:t>
            </a:r>
            <a:r>
              <a:rPr lang="pl-PL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smakołyki</a:t>
            </a:r>
            <a:r>
              <a:rPr lang="pl-PL" sz="2000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pl-PL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         które znajdą </a:t>
            </a:r>
            <a:r>
              <a:rPr lang="pl-PL" sz="2000" dirty="0">
                <a:latin typeface="Times New Roman" pitchFamily="18" charset="0"/>
                <a:ea typeface="Times New Roman"/>
                <a:cs typeface="Times New Roman" pitchFamily="18" charset="0"/>
              </a:rPr>
              <a:t>się potem </a:t>
            </a:r>
            <a:r>
              <a:rPr lang="pl-PL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               na wielkanocnym </a:t>
            </a:r>
            <a:r>
              <a:rPr lang="pl-PL" sz="2000" dirty="0">
                <a:latin typeface="Times New Roman" pitchFamily="18" charset="0"/>
                <a:ea typeface="Times New Roman"/>
                <a:cs typeface="Times New Roman" pitchFamily="18" charset="0"/>
              </a:rPr>
              <a:t>stole</a:t>
            </a:r>
            <a:r>
              <a:rPr lang="pl-PL" sz="2800" dirty="0">
                <a:latin typeface="Times New Roman" pitchFamily="18" charset="0"/>
                <a:ea typeface="Times New Roman"/>
                <a:cs typeface="Times New Roman" pitchFamily="18" charset="0"/>
              </a:rPr>
              <a:t>. </a:t>
            </a:r>
            <a:endParaRPr lang="pl-PL" sz="28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6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62"/>
    </mc:Choice>
    <mc:Fallback>
      <p:transition spd="slow" advTm="13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148064" y="548680"/>
            <a:ext cx="2808312" cy="864096"/>
          </a:xfrm>
        </p:spPr>
        <p:txBody>
          <a:bodyPr>
            <a:noAutofit/>
          </a:bodyPr>
          <a:lstStyle/>
          <a:p>
            <a:pPr fontAlgn="base"/>
            <a:endParaRPr lang="pl-PL" sz="2000" b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9512" y="1556792"/>
            <a:ext cx="8640960" cy="5184576"/>
          </a:xfrm>
        </p:spPr>
        <p:txBody>
          <a:bodyPr>
            <a:normAutofit/>
          </a:bodyPr>
          <a:lstStyle/>
          <a:p>
            <a:pPr algn="l" fontAlgn="base"/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l" fontAlgn="base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Nie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mogło w niej zabraknąć </a:t>
            </a: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 fontAlgn="base">
              <a:buFontTx/>
              <a:buChar char="-"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baranka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 (symbolu Chrystusa Zmartwychwstałego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 fontAlgn="base">
              <a:buFontTx/>
              <a:buChar char="-"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mięsa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i wędlin (na znak, że kończy się post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 algn="l" fontAlgn="base">
              <a:buFontTx/>
              <a:buChar char="-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hrzan (gorycz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męki Pańskiej i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śmierci)</a:t>
            </a:r>
          </a:p>
          <a:p>
            <a:pPr marL="342900" indent="-342900" algn="l" fontAlgn="base">
              <a:buFontTx/>
              <a:buChar char="-"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masło (oznakę dobrobytu)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 fontAlgn="base">
              <a:buFontTx/>
              <a:buChar char="-"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jajka (symbol narodzenia)</a:t>
            </a:r>
          </a:p>
          <a:p>
            <a:pPr marL="342900" indent="-342900" algn="l" fontAlgn="base">
              <a:buFontTx/>
              <a:buChar char="-"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chleb (symbol ciała Chrystusa)</a:t>
            </a:r>
          </a:p>
          <a:p>
            <a:pPr algn="l" fontAlgn="base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Święconkę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jadło się następnego dnia, po rezurekcji.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Tradycja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mówi, że po powrocie z kościoła ze święconym pokarmem należało trzykrotnie obejść dom aby zapewnić urodzaj i powodzenie. Poświęcone pisanki zakopywano także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pod progiem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 domostw aby zagradzały dostęp siłom nieczystym. </a:t>
            </a:r>
          </a:p>
          <a:p>
            <a:pPr algn="l" fontAlgn="base"/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Ciekawostką jest, że jeśli w Wielką Sobotę obmyjecie twarz w wodzie, w której gotowały się jajka na święconkę, to znikną piegi i inne mankamenty urody!</a:t>
            </a:r>
          </a:p>
          <a:p>
            <a:pPr algn="l"/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"/>
            <a:ext cx="3816424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56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62"/>
    </mc:Choice>
    <mc:Fallback>
      <p:transition spd="slow" advTm="18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3400" y="404664"/>
            <a:ext cx="7851648" cy="1080120"/>
          </a:xfrm>
        </p:spPr>
        <p:txBody>
          <a:bodyPr/>
          <a:lstStyle/>
          <a:p>
            <a:pPr algn="ctr"/>
            <a:r>
              <a:rPr lang="pl-PL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Niedziela Wielkanocna</a:t>
            </a:r>
            <a:endParaRPr lang="pl-PL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33400" y="2060848"/>
            <a:ext cx="4110608" cy="4320480"/>
          </a:xfrm>
        </p:spPr>
        <p:txBody>
          <a:bodyPr>
            <a:normAutofit/>
          </a:bodyPr>
          <a:lstStyle/>
          <a:p>
            <a:pPr algn="l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 Wielką Niedzielę nie może zabraknąć stołu przykrytego białym obrusem. Na śniadanie są zazwyczaj żurek, bała kiełbasa, pasztety, pieczenie oraz szynki. Konieczne są także wielkanocne ciasta taki jak mazurki czy babki. W niektórych regionach po świątecznym śniadaniu następuje tak zwany „zajączek wielkanocny”- czyli szukanie drobnego upominku ukrytego gdzieś w domu.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3947566" cy="2377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859" y="4149569"/>
            <a:ext cx="3926715" cy="262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94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91"/>
    </mc:Choice>
    <mc:Fallback>
      <p:transition spd="slow" advTm="17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3400" y="116632"/>
            <a:ext cx="7851648" cy="1440160"/>
          </a:xfrm>
        </p:spPr>
        <p:txBody>
          <a:bodyPr/>
          <a:lstStyle/>
          <a:p>
            <a:pPr algn="ctr"/>
            <a:r>
              <a:rPr lang="pl-PL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Śmigus – Dyngus </a:t>
            </a:r>
            <a:endParaRPr lang="pl-PL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33400" y="2060848"/>
            <a:ext cx="4542656" cy="4536504"/>
          </a:xfrm>
        </p:spPr>
        <p:txBody>
          <a:bodyPr>
            <a:normAutofit/>
          </a:bodyPr>
          <a:lstStyle/>
          <a:p>
            <a:pPr algn="l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Śmigus – Dyngus czyli Wielkanocny Poniedziałek, polega na wzajemnym oblewaniu się wodą i jest to najbardziej oczekiwany przez najmłodszych moment Świąt. Dawniej obowiązywała także uderzanie się wierzbowymi gałązkami. Zwyczaj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ten przyszedł do nas z Jerozolimy, gdzie przeciwnicy chrześcijaństwa mieli jakoby przy pomocy wody rozpędzać wiernych, zbierających się w celu rozpamiętywania zmartwychwstania Chrystusa. 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12976"/>
            <a:ext cx="3853196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7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19"/>
    </mc:Choice>
    <mc:Fallback>
      <p:transition spd="slow" advTm="17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140</TotalTime>
  <Words>286</Words>
  <Application>Microsoft Office PowerPoint</Application>
  <PresentationFormat>Pokaz na ekranie (4:3)</PresentationFormat>
  <Paragraphs>29</Paragraphs>
  <Slides>10</Slides>
  <Notes>0</Notes>
  <HiddenSlides>0</HiddenSlides>
  <MMClips>10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Przepływ</vt:lpstr>
      <vt:lpstr>Polskie tradycje i zwyczaje Wielkanocne </vt:lpstr>
      <vt:lpstr>Wiosenne porządki </vt:lpstr>
      <vt:lpstr>Malowanie jaj </vt:lpstr>
      <vt:lpstr>Wielki tydzień</vt:lpstr>
      <vt:lpstr>Triduum Psachalne</vt:lpstr>
      <vt:lpstr>Wielka Sobota</vt:lpstr>
      <vt:lpstr>Prezentacja programu PowerPoint</vt:lpstr>
      <vt:lpstr>Niedziela Wielkanocna</vt:lpstr>
      <vt:lpstr>Śmigus – Dyngus </vt:lpstr>
      <vt:lpstr>Dziękuję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Polskie tradycje i zwyczaje wielkanocne</dc:title>
  <dc:creator>Iwonka</dc:creator>
  <cp:lastModifiedBy>Iwonka</cp:lastModifiedBy>
  <cp:revision>14</cp:revision>
  <dcterms:created xsi:type="dcterms:W3CDTF">2020-04-04T13:49:56Z</dcterms:created>
  <dcterms:modified xsi:type="dcterms:W3CDTF">2020-04-06T08:59:14Z</dcterms:modified>
</cp:coreProperties>
</file>