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669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2" y="1027081"/>
            <a:ext cx="4934157" cy="370079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1169636" y="5086798"/>
            <a:ext cx="5226481" cy="41076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09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l-PL" sz="2400" b="0" i="0" u="none" strike="noStrike" kern="0" cap="none" spc="0" baseline="0">
        <a:solidFill>
          <a:srgbClr val="000000"/>
        </a:solidFill>
        <a:uFillTx/>
        <a:latin typeface="Thorndale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24035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3675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7197727" y="700092"/>
            <a:ext cx="2151061" cy="62007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741358" y="700092"/>
            <a:ext cx="6303965" cy="62007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67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24530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4355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5952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741358" y="1963738"/>
            <a:ext cx="4310060" cy="493712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5203822" y="1963738"/>
            <a:ext cx="4310060" cy="493712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4288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5782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2134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70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4393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0822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4053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2918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7321545" y="282577"/>
            <a:ext cx="2192338" cy="66182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741358" y="282577"/>
            <a:ext cx="6427783" cy="66182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6065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1827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822329" y="2138360"/>
            <a:ext cx="4132265" cy="47624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5106988" y="2138360"/>
            <a:ext cx="4133846" cy="47624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6793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3589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5194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47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3125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8712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-356" y="-356"/>
            <a:ext cx="10080363" cy="75603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740883" y="699479"/>
            <a:ext cx="8608317" cy="1262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822603" y="2137684"/>
            <a:ext cx="8418597" cy="4763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pl-PL" sz="2400" b="1" i="1" u="none" strike="noStrike" kern="0" cap="none" spc="0" baseline="0">
          <a:solidFill>
            <a:srgbClr val="99284C"/>
          </a:solidFill>
          <a:uFillTx/>
          <a:latin typeface="Albany" pitchFamily="34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pl-PL" sz="2400" b="0" i="0" u="none" strike="noStrike" kern="0" cap="none" spc="0" baseline="0">
          <a:solidFill>
            <a:srgbClr val="333333"/>
          </a:solidFill>
          <a:uFillTx/>
          <a:latin typeface="Albany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740883" y="282238"/>
            <a:ext cx="8608317" cy="1262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740883" y="1963079"/>
            <a:ext cx="8772835" cy="49374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Prostokąt 3"/>
          <p:cNvSpPr/>
          <p:nvPr/>
        </p:nvSpPr>
        <p:spPr>
          <a:xfrm>
            <a:off x="725036" y="7076879"/>
            <a:ext cx="9355317" cy="96844"/>
          </a:xfrm>
          <a:prstGeom prst="rect">
            <a:avLst/>
          </a:prstGeom>
          <a:solidFill>
            <a:srgbClr val="FF9966"/>
          </a:solidFill>
          <a:ln cap="flat">
            <a:noFill/>
            <a:prstDash val="solid"/>
          </a:ln>
        </p:spPr>
        <p:txBody>
          <a:bodyPr vert="horz" wrap="none" lIns="0" tIns="0" rIns="0" bIns="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b="0" i="0" u="none" strike="noStrike" kern="1200" cap="none" spc="0" baseline="0">
              <a:solidFill>
                <a:srgbClr val="000000"/>
              </a:solidFill>
              <a:uFillTx/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987914" y="7289276"/>
            <a:ext cx="8092440" cy="96844"/>
          </a:xfrm>
          <a:prstGeom prst="rect">
            <a:avLst/>
          </a:prstGeom>
          <a:solidFill>
            <a:srgbClr val="FF9966"/>
          </a:solidFill>
          <a:ln cap="flat">
            <a:noFill/>
            <a:prstDash val="solid"/>
          </a:ln>
        </p:spPr>
        <p:txBody>
          <a:bodyPr vert="horz" wrap="none" lIns="0" tIns="0" rIns="0" bIns="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b="0" i="0" u="none" strike="noStrike" kern="1200" cap="none" spc="0" baseline="0">
              <a:solidFill>
                <a:srgbClr val="000000"/>
              </a:solidFill>
              <a:uFillTx/>
              <a:latin typeface="Albany" pitchFamily="34"/>
              <a:ea typeface="HG Mincho Light J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pl-PL" sz="2400" b="1" i="1" u="none" strike="noStrike" kern="0" cap="none" spc="0" baseline="0">
          <a:solidFill>
            <a:srgbClr val="FF9966"/>
          </a:solidFill>
          <a:uFillTx/>
          <a:latin typeface="Albany" pitchFamily="34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pl-PL" sz="2400" b="0" i="0" u="none" strike="noStrike" kern="0" cap="none" spc="0" baseline="0">
          <a:solidFill>
            <a:srgbClr val="E6E6E6"/>
          </a:solidFill>
          <a:uFillTx/>
          <a:latin typeface="Thorndale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822603" y="3672001"/>
            <a:ext cx="8418963" cy="3012838"/>
          </a:xfrm>
        </p:spPr>
        <p:txBody>
          <a:bodyPr anchor="ctr" anchorCtr="1">
            <a:spAutoFit/>
          </a:bodyPr>
          <a:lstStyle/>
          <a:p>
            <a:pPr marL="215999" lvl="0" indent="-215999" algn="ctr"/>
            <a:r>
              <a:rPr lang="pl-PL" sz="6000" b="1">
                <a:solidFill>
                  <a:srgbClr val="CCCCCC"/>
                </a:solidFill>
              </a:rPr>
              <a:t>Wanda Rutkiewicz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918804" y="791998"/>
            <a:ext cx="6505197" cy="3189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kocham gór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95835" y="3535363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ocham gór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95835" y="3535363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3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5327998" y="1967395"/>
            <a:ext cx="4329720" cy="3936601"/>
          </a:xfrm>
        </p:spPr>
        <p:txBody>
          <a:bodyPr anchorCtr="1"/>
          <a:lstStyle/>
          <a:p>
            <a:pPr lvl="0" algn="ctr">
              <a:lnSpc>
                <a:spcPct val="150000"/>
              </a:lnSpc>
            </a:pPr>
            <a:r>
              <a:rPr lang="pl-PL" sz="4000" b="1">
                <a:solidFill>
                  <a:srgbClr val="00CCFF"/>
                </a:solidFill>
              </a:rPr>
              <a:t>Gaszerbrum II</a:t>
            </a:r>
          </a:p>
          <a:p>
            <a:pPr lvl="0" algn="ctr">
              <a:lnSpc>
                <a:spcPct val="150000"/>
              </a:lnSpc>
            </a:pPr>
            <a:r>
              <a:rPr lang="pl-PL" sz="4000" b="1">
                <a:solidFill>
                  <a:srgbClr val="FFCC99"/>
                </a:solidFill>
              </a:rPr>
              <a:t>8 035 m</a:t>
            </a:r>
          </a:p>
          <a:p>
            <a:pPr lvl="0" algn="ctr">
              <a:lnSpc>
                <a:spcPct val="150000"/>
              </a:lnSpc>
            </a:pPr>
            <a:r>
              <a:rPr lang="pl-PL" sz="4000">
                <a:solidFill>
                  <a:srgbClr val="00CCFF"/>
                </a:solidFill>
              </a:rPr>
              <a:t>Karakorum</a:t>
            </a:r>
          </a:p>
          <a:p>
            <a:pPr lvl="0" algn="ctr">
              <a:lnSpc>
                <a:spcPct val="150000"/>
              </a:lnSpc>
            </a:pPr>
            <a:r>
              <a:rPr lang="pl-PL" sz="4000"/>
              <a:t>12 lipca 1989</a:t>
            </a:r>
          </a:p>
          <a:p>
            <a:pPr lvl="0" algn="ctr">
              <a:lnSpc>
                <a:spcPct val="150000"/>
              </a:lnSpc>
            </a:pPr>
            <a:r>
              <a:rPr lang="pl-PL" sz="4000"/>
              <a:t> - wyprawa kobieca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1601" y="1151997"/>
            <a:ext cx="4532397" cy="47808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 advTm="10000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4464000" y="1751761"/>
            <a:ext cx="5049719" cy="4440244"/>
          </a:xfrm>
        </p:spPr>
        <p:txBody>
          <a:bodyPr anchorCtr="1"/>
          <a:lstStyle/>
          <a:p>
            <a:pPr lvl="0" algn="ctr">
              <a:lnSpc>
                <a:spcPct val="150000"/>
              </a:lnSpc>
            </a:pPr>
            <a:r>
              <a:rPr lang="pl-PL" sz="4000" b="1">
                <a:solidFill>
                  <a:srgbClr val="00CCFF"/>
                </a:solidFill>
              </a:rPr>
              <a:t>Gaszerbrum I</a:t>
            </a:r>
          </a:p>
          <a:p>
            <a:pPr lvl="0" algn="ctr">
              <a:lnSpc>
                <a:spcPct val="150000"/>
              </a:lnSpc>
            </a:pPr>
            <a:r>
              <a:rPr lang="pl-PL" sz="4000" b="1">
                <a:solidFill>
                  <a:srgbClr val="FFCC99"/>
                </a:solidFill>
              </a:rPr>
              <a:t>8 068 m</a:t>
            </a:r>
          </a:p>
          <a:p>
            <a:pPr lvl="0" algn="ctr">
              <a:lnSpc>
                <a:spcPct val="150000"/>
              </a:lnSpc>
            </a:pPr>
            <a:r>
              <a:rPr lang="pl-PL" sz="3600"/>
              <a:t>Karakorum</a:t>
            </a:r>
          </a:p>
          <a:p>
            <a:pPr lvl="0" algn="ctr">
              <a:lnSpc>
                <a:spcPct val="150000"/>
              </a:lnSpc>
            </a:pPr>
            <a:r>
              <a:rPr lang="pl-PL" sz="3600"/>
              <a:t>16 lipca 1990</a:t>
            </a:r>
          </a:p>
          <a:p>
            <a:pPr lvl="0" algn="ctr">
              <a:lnSpc>
                <a:spcPct val="150000"/>
              </a:lnSpc>
            </a:pPr>
            <a:r>
              <a:rPr lang="pl-PL" sz="3600"/>
              <a:t>–   wejście kobiece z Ewą Pankiewicz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6395" y="1079997"/>
            <a:ext cx="3603595" cy="54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10000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5471998" y="2251079"/>
            <a:ext cx="4185720" cy="3596755"/>
          </a:xfrm>
        </p:spPr>
        <p:txBody>
          <a:bodyPr anchorCtr="1"/>
          <a:lstStyle/>
          <a:p>
            <a:pPr lvl="0" algn="ctr">
              <a:lnSpc>
                <a:spcPct val="150000"/>
              </a:lnSpc>
            </a:pPr>
            <a:r>
              <a:rPr lang="pl-PL" sz="4000" b="1">
                <a:solidFill>
                  <a:srgbClr val="00CCFF"/>
                </a:solidFill>
              </a:rPr>
              <a:t>Czo Oju</a:t>
            </a:r>
          </a:p>
          <a:p>
            <a:pPr lvl="0" algn="ctr">
              <a:lnSpc>
                <a:spcPct val="150000"/>
              </a:lnSpc>
            </a:pPr>
            <a:r>
              <a:rPr lang="pl-PL" sz="3600" b="1">
                <a:solidFill>
                  <a:srgbClr val="FFCC99"/>
                </a:solidFill>
              </a:rPr>
              <a:t>8 153 m</a:t>
            </a:r>
          </a:p>
          <a:p>
            <a:pPr lvl="0" algn="ctr">
              <a:lnSpc>
                <a:spcPct val="150000"/>
              </a:lnSpc>
            </a:pPr>
            <a:r>
              <a:rPr lang="pl-PL" sz="3600">
                <a:solidFill>
                  <a:srgbClr val="00CCFF"/>
                </a:solidFill>
              </a:rPr>
              <a:t>Himalaje</a:t>
            </a:r>
          </a:p>
          <a:p>
            <a:pPr lvl="0" algn="ctr">
              <a:lnSpc>
                <a:spcPct val="150000"/>
              </a:lnSpc>
            </a:pPr>
            <a:r>
              <a:rPr lang="pl-PL" sz="3600"/>
              <a:t>26 września 1991</a:t>
            </a:r>
          </a:p>
          <a:p>
            <a:pPr lvl="0" algn="ctr">
              <a:lnSpc>
                <a:spcPct val="150000"/>
              </a:lnSpc>
            </a:pPr>
            <a:r>
              <a:rPr lang="pl-PL" sz="3600"/>
              <a:t> –  wejście samotne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5998" y="1871996"/>
            <a:ext cx="4345201" cy="34452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9000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4679999" y="1295997"/>
            <a:ext cx="4895999" cy="5113800"/>
          </a:xfrm>
        </p:spPr>
        <p:txBody>
          <a:bodyPr anchorCtr="1"/>
          <a:lstStyle/>
          <a:p>
            <a:pPr lvl="0" algn="ctr">
              <a:lnSpc>
                <a:spcPct val="150000"/>
              </a:lnSpc>
            </a:pPr>
            <a:r>
              <a:rPr lang="pl-PL" sz="4000" b="1">
                <a:solidFill>
                  <a:srgbClr val="00CCFF"/>
                </a:solidFill>
              </a:rPr>
              <a:t>Annapurna</a:t>
            </a:r>
          </a:p>
          <a:p>
            <a:pPr lvl="0" algn="ctr">
              <a:lnSpc>
                <a:spcPct val="150000"/>
              </a:lnSpc>
            </a:pPr>
            <a:r>
              <a:rPr lang="pl-PL" sz="3600" b="1">
                <a:solidFill>
                  <a:srgbClr val="FFCC99"/>
                </a:solidFill>
              </a:rPr>
              <a:t>8 091 m</a:t>
            </a:r>
          </a:p>
          <a:p>
            <a:pPr lvl="0" algn="ctr">
              <a:lnSpc>
                <a:spcPct val="150000"/>
              </a:lnSpc>
            </a:pPr>
            <a:r>
              <a:rPr lang="pl-PL" sz="3600">
                <a:solidFill>
                  <a:srgbClr val="00CCFF"/>
                </a:solidFill>
              </a:rPr>
              <a:t>Himalaje</a:t>
            </a:r>
          </a:p>
          <a:p>
            <a:pPr lvl="0" algn="ctr">
              <a:lnSpc>
                <a:spcPct val="150000"/>
              </a:lnSpc>
            </a:pPr>
            <a:r>
              <a:rPr lang="pl-PL" sz="3600"/>
              <a:t>22 października 1991</a:t>
            </a:r>
          </a:p>
          <a:p>
            <a:pPr lvl="0" algn="ctr">
              <a:lnSpc>
                <a:spcPct val="150000"/>
              </a:lnSpc>
            </a:pPr>
            <a:r>
              <a:rPr lang="pl-PL" sz="3600"/>
              <a:t>- samotnie, wejście dyskusyjne, ostatecznie udowodnione i uznane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2396" y="1526398"/>
            <a:ext cx="3963603" cy="40895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10000"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83" y="282238"/>
            <a:ext cx="8608317" cy="797759"/>
          </a:xfrm>
        </p:spPr>
        <p:txBody>
          <a:bodyPr anchorCtr="1">
            <a:spAutoFit/>
          </a:bodyPr>
          <a:lstStyle/>
          <a:p>
            <a:pPr lvl="0" algn="ctr"/>
            <a:r>
              <a:rPr lang="pl-PL" sz="3600"/>
              <a:t>Okoliczności śmierci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647998" y="1079997"/>
            <a:ext cx="8772835" cy="5664241"/>
          </a:xfrm>
        </p:spPr>
        <p:txBody>
          <a:bodyPr anchor="ctr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l-PL" sz="2200" b="1">
                <a:solidFill>
                  <a:srgbClr val="CCCCCC"/>
                </a:solidFill>
              </a:rPr>
              <a:t>Wanda Rutkiewicz </a:t>
            </a:r>
            <a:r>
              <a:rPr lang="pl-PL" sz="2200">
                <a:solidFill>
                  <a:srgbClr val="CCCCCC"/>
                </a:solidFill>
              </a:rPr>
              <a:t>zaginęła w maju 1992 w wieku 49 lat podczas ataku szczytowego na </a:t>
            </a:r>
            <a:r>
              <a:rPr lang="pl-PL" sz="2200">
                <a:solidFill>
                  <a:srgbClr val="00CCFF"/>
                </a:solidFill>
              </a:rPr>
              <a:t>Kanczendzongę.</a:t>
            </a:r>
            <a:r>
              <a:rPr lang="pl-PL" sz="2200">
                <a:solidFill>
                  <a:srgbClr val="CCCCCC"/>
                </a:solidFill>
              </a:rPr>
              <a:t> Wraz z Carlosem Carsolio 12 maja o godz. 03:30 wyruszyli w górę z obozu IV na 7950 m. Po 12-godzinnej wspinaczce w głębokim śniegu Carsolio stanął na wierzchołku. Schodząc, napotkał Wandę na wysokości ponad 8200 metrów. Mimo braku sprzętu biwakowego, zdecydowała się przeczekać noc i kontynuować wejście następnego dnia. Według ówczesnego komunikatu Ministerstwo Turystyki Nepalu uznało prowadzenie akcji ratunkowej za praktycznie niemożliwe, a informacja o zaginięciu Polki dotarła do Polski po prawie dwóch tygodniach, 25 maja 1992. Jej ciała do dziś nie odnaleziono. Nikt nie wie, co się z nią stało, choć ten najbardziej prawdopodobny scenariusz zakłada, że na skutek przebywania w „strefie śmierci” (powyżej 8 000 metrów) zbyt długo, jej wyczerpany organizm nie wytrzymał i odeszła we śnie z wychłodzenia oraz niedoboru tlenu. Mogła również odpaść od ściany przy próbie zdobywania szczytu lub zejścia z niego kolejnego dnia.</a:t>
            </a:r>
          </a:p>
        </p:txBody>
      </p:sp>
    </p:spTree>
  </p:cSld>
  <p:clrMapOvr>
    <a:masterClrMapping/>
  </p:clrMapOvr>
  <p:transition spd="med" advTm="60000"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/>
          <a:p>
            <a:pPr lvl="0" algn="ctr"/>
            <a:r>
              <a:rPr lang="pl-PL" sz="3600"/>
              <a:t>Ciekawostki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659163" y="1583996"/>
            <a:ext cx="8772835" cy="4937403"/>
          </a:xfrm>
        </p:spPr>
        <p:txBody>
          <a:bodyPr anchor="ctr"/>
          <a:lstStyle/>
          <a:p>
            <a:pPr lvl="0" algn="just">
              <a:lnSpc>
                <a:spcPct val="200000"/>
              </a:lnSpc>
              <a:spcBef>
                <a:spcPts val="870"/>
              </a:spcBef>
              <a:spcAft>
                <a:spcPts val="870"/>
              </a:spcAft>
              <a:buSzPts val="1709"/>
              <a:buBlip>
                <a:blip/>
              </a:buBlip>
            </a:pPr>
            <a:r>
              <a:rPr lang="pl-PL">
                <a:solidFill>
                  <a:srgbClr val="CCCCCC"/>
                </a:solidFill>
              </a:rPr>
              <a:t>Ciekawiła ją motoryzacja. Jeszcze będąc młodą dziewczyną - jeździła ciężkim, polskim motocyklem "Junak". Potem kupiła Poloneza i przystosowała go do startów w rajdach</a:t>
            </a:r>
          </a:p>
          <a:p>
            <a:pPr lvl="0">
              <a:lnSpc>
                <a:spcPct val="200000"/>
              </a:lnSpc>
              <a:spcBef>
                <a:spcPts val="870"/>
              </a:spcBef>
              <a:spcAft>
                <a:spcPts val="870"/>
              </a:spcAft>
              <a:buSzPts val="1709"/>
              <a:buBlip>
                <a:blip/>
              </a:buBlip>
            </a:pPr>
            <a:r>
              <a:rPr lang="pl-PL">
                <a:solidFill>
                  <a:srgbClr val="CCCCCC"/>
                </a:solidFill>
              </a:rPr>
              <a:t>w czasach licealnych zapowiadała się na świetną siatkarkę, grała</a:t>
            </a:r>
            <a:br>
              <a:rPr lang="pl-PL">
                <a:solidFill>
                  <a:srgbClr val="CCCCCC"/>
                </a:solidFill>
              </a:rPr>
            </a:br>
            <a:r>
              <a:rPr lang="pl-PL">
                <a:solidFill>
                  <a:srgbClr val="CCCCCC"/>
                </a:solidFill>
              </a:rPr>
              <a:t>w I lidze (nawet kandydowała do gry w reprezentacji Polski)</a:t>
            </a:r>
          </a:p>
          <a:p>
            <a:pPr lvl="0">
              <a:lnSpc>
                <a:spcPct val="200000"/>
              </a:lnSpc>
              <a:spcBef>
                <a:spcPts val="870"/>
              </a:spcBef>
              <a:spcAft>
                <a:spcPts val="870"/>
              </a:spcAft>
              <a:buSzPts val="1709"/>
              <a:buBlip>
                <a:blip/>
              </a:buBlip>
            </a:pPr>
            <a:r>
              <a:rPr lang="pl-PL">
                <a:solidFill>
                  <a:srgbClr val="CCCCCC"/>
                </a:solidFill>
              </a:rPr>
              <a:t>na Mount Evereście Wanda Rutkiewicz stanęła 16 października </a:t>
            </a:r>
            <a:br>
              <a:rPr lang="pl-PL">
                <a:solidFill>
                  <a:srgbClr val="CCCCCC"/>
                </a:solidFill>
              </a:rPr>
            </a:br>
            <a:r>
              <a:rPr lang="pl-PL">
                <a:solidFill>
                  <a:srgbClr val="CCCCCC"/>
                </a:solidFill>
              </a:rPr>
              <a:t>1978 r., w dniu wyboru Karola Wojtyły na papieża</a:t>
            </a:r>
          </a:p>
        </p:txBody>
      </p:sp>
    </p:spTree>
  </p:cSld>
  <p:clrMapOvr>
    <a:masterClrMapping/>
  </p:clrMapOvr>
  <p:transition spd="med" advTm="25000"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/>
          <a:p>
            <a:pPr lvl="0" algn="ctr"/>
            <a:r>
              <a:rPr lang="pl-PL" sz="3600"/>
              <a:t>Ciekawostki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740883" y="1803242"/>
            <a:ext cx="8772835" cy="4820762"/>
          </a:xfrm>
        </p:spPr>
        <p:txBody>
          <a:bodyPr anchor="ctr"/>
          <a:lstStyle/>
          <a:p>
            <a:pPr marL="0" lvl="1" indent="0" algn="just" hangingPunct="0">
              <a:lnSpc>
                <a:spcPct val="200000"/>
              </a:lnSpc>
              <a:spcBef>
                <a:spcPts val="870"/>
              </a:spcBef>
              <a:spcAft>
                <a:spcPts val="870"/>
              </a:spcAft>
              <a:buSzPts val="1709"/>
              <a:buBlip>
                <a:blip/>
              </a:buBlip>
            </a:pPr>
            <a:r>
              <a:rPr lang="pl-PL">
                <a:solidFill>
                  <a:srgbClr val="CCCCCC"/>
                </a:solidFill>
                <a:latin typeface="Thorndale" pitchFamily="18"/>
              </a:rPr>
              <a:t> 23 czerwca, w dniu imienin Wandy, do drzwi jej mieszkania zadzwonił nastoletni chłopiec. Podarował jej bukiet kwiatów oraz zapakowany upominek – i uciekł. W pudełku znajdowało się</a:t>
            </a:r>
            <a:br>
              <a:rPr lang="pl-PL">
                <a:solidFill>
                  <a:srgbClr val="CCCCCC"/>
                </a:solidFill>
                <a:latin typeface="Thorndale" pitchFamily="18"/>
              </a:rPr>
            </a:br>
            <a:r>
              <a:rPr lang="pl-PL">
                <a:solidFill>
                  <a:srgbClr val="CCCCCC"/>
                </a:solidFill>
                <a:latin typeface="Thorndale" pitchFamily="18"/>
              </a:rPr>
              <a:t>100 tys. złotych i liścik: Wykorzystaj te pieniądze na następne górskie przedsięwzięcia – oby w tak dobrym stylu jak Mount Everest. W latach 80 były to ogromne pieniądze, które pozwoliły alpinistce sfinansować prawie całą wyprawę na K2.</a:t>
            </a:r>
          </a:p>
        </p:txBody>
      </p:sp>
    </p:spTree>
  </p:cSld>
  <p:clrMapOvr>
    <a:masterClrMapping/>
  </p:clrMapOvr>
  <p:transition spd="med" advTm="25000"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/>
          <a:p>
            <a:pPr lvl="0" algn="ctr"/>
            <a:r>
              <a:rPr lang="pl-PL" sz="3600"/>
              <a:t>Ciekawostki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740883" y="1803242"/>
            <a:ext cx="8772835" cy="4820762"/>
          </a:xfrm>
        </p:spPr>
        <p:txBody>
          <a:bodyPr anchor="ctr"/>
          <a:lstStyle/>
          <a:p>
            <a:pPr marL="0" lvl="1" indent="0" algn="just" hangingPunct="0">
              <a:lnSpc>
                <a:spcPct val="200000"/>
              </a:lnSpc>
              <a:spcBef>
                <a:spcPts val="870"/>
              </a:spcBef>
              <a:spcAft>
                <a:spcPts val="870"/>
              </a:spcAft>
              <a:buSzPts val="1709"/>
              <a:buBlip>
                <a:blip/>
              </a:buBlip>
            </a:pPr>
            <a:r>
              <a:rPr lang="pl-PL">
                <a:solidFill>
                  <a:srgbClr val="CCCCCC"/>
                </a:solidFill>
                <a:latin typeface="Thorndale" pitchFamily="18"/>
              </a:rPr>
              <a:t> Matka Wandy Rutkiewicz do końca swoich dni wierzyła, że jej córka nie zginęła pod szczytem Kanczendzongi, tylko zeszła na drugą stronę góry i zamieszkała w jednym z tybetańskich klasztorów.</a:t>
            </a:r>
          </a:p>
        </p:txBody>
      </p:sp>
    </p:spTree>
  </p:cSld>
  <p:clrMapOvr>
    <a:masterClrMapping/>
  </p:clrMapOvr>
  <p:transition spd="med" advTm="10000"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999" y="251999"/>
            <a:ext cx="9378004" cy="6299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94360" y="731876"/>
            <a:ext cx="8784000" cy="1518836"/>
          </a:xfrm>
        </p:spPr>
        <p:txBody>
          <a:bodyPr/>
          <a:lstStyle/>
          <a:p>
            <a:pPr lvl="0" algn="ctr">
              <a:lnSpc>
                <a:spcPct val="115000"/>
              </a:lnSpc>
            </a:pPr>
            <a:r>
              <a:rPr lang="pl-PL" b="1" i="1">
                <a:solidFill>
                  <a:srgbClr val="000000"/>
                </a:solidFill>
              </a:rPr>
              <a:t>„Nie chcę umierać, ale nie mam nic przeciwko śmierci w górach.</a:t>
            </a:r>
          </a:p>
          <a:p>
            <a:pPr lvl="0" algn="ctr">
              <a:lnSpc>
                <a:spcPct val="115000"/>
              </a:lnSpc>
            </a:pPr>
            <a:r>
              <a:rPr lang="pl-PL" b="1" i="1">
                <a:solidFill>
                  <a:srgbClr val="000000"/>
                </a:solidFill>
              </a:rPr>
              <a:t>Jestem z nią obeznana (...)”.</a:t>
            </a:r>
          </a:p>
          <a:p>
            <a:pPr lvl="0" algn="r">
              <a:lnSpc>
                <a:spcPct val="115000"/>
              </a:lnSpc>
            </a:pPr>
            <a:r>
              <a:rPr lang="pl-PL" b="1" i="1">
                <a:solidFill>
                  <a:srgbClr val="000000"/>
                </a:solidFill>
              </a:rPr>
              <a:t>Wanda Rutkiewicz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72001" y="3888001"/>
            <a:ext cx="2681999" cy="26819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 advTm="10000">
    <p:wheel spokes="2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2468880" y="2664003"/>
            <a:ext cx="4947123" cy="1029596"/>
          </a:xfrm>
        </p:spPr>
        <p:txBody>
          <a:bodyPr/>
          <a:lstStyle/>
          <a:p>
            <a:pPr lvl="0"/>
            <a:r>
              <a:rPr lang="pl-PL"/>
              <a:t>Opracowanie: Małgorzata Jankowska</a:t>
            </a:r>
          </a:p>
          <a:p>
            <a:pPr lvl="0"/>
            <a:endParaRPr lang="pl-PL"/>
          </a:p>
          <a:p>
            <a:pPr lvl="0"/>
            <a:r>
              <a:rPr lang="pl-PL"/>
              <a:t>Muzyka:	Magik Band 	</a:t>
            </a:r>
            <a:r>
              <a:rPr lang="pl-PL" i="1"/>
              <a:t>Kocham góry</a:t>
            </a:r>
          </a:p>
        </p:txBody>
      </p:sp>
    </p:spTree>
  </p:cSld>
  <p:clrMapOvr>
    <a:masterClrMapping/>
  </p:clrMapOvr>
  <p:transition spd="slow" advTm="3000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740517" y="2448004"/>
            <a:ext cx="4280763" cy="240479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ytuł 2"/>
          <p:cNvSpPr txBox="1">
            <a:spLocks noGrp="1"/>
          </p:cNvSpPr>
          <p:nvPr>
            <p:ph type="title" idx="4294967295"/>
          </p:nvPr>
        </p:nvSpPr>
        <p:spPr/>
        <p:txBody>
          <a:bodyPr anchorCtr="1">
            <a:spAutoFit/>
          </a:bodyPr>
          <a:lstStyle/>
          <a:p>
            <a:pPr lvl="0" algn="ctr"/>
            <a:r>
              <a:rPr lang="pl-PL" sz="3600"/>
              <a:t>Wanda Rutkiewicz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235836" y="1963079"/>
            <a:ext cx="4280763" cy="4937403"/>
          </a:xfr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l-PL"/>
              <a:t>Polska alpinistka i himalaistka, z zawodu elektronik, jedna z najwybitniejszych światowych himalaistek. Jako trzecia kobieta na świecie i pierwsza osoba z Polski 41 lat temu stanęła na Mount Evereście, najwyższym szczycie Ziemi.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5998" y="2412004"/>
            <a:ext cx="3844795" cy="25560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393841" y="3089519"/>
            <a:ext cx="9972364" cy="13600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0" i="0" u="none" strike="noStrike" kern="1200" cap="none" spc="0" baseline="0">
                <a:solidFill>
                  <a:srgbClr val="000000"/>
                </a:solidFill>
                <a:uFillTx/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</a:p>
        </p:txBody>
      </p:sp>
    </p:spTree>
  </p:cSld>
  <p:clrMapOvr>
    <a:masterClrMapping/>
  </p:clrMapOvr>
  <p:transition spd="slow" advTm="15000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0842" y="1359356"/>
            <a:ext cx="4280763" cy="4112276"/>
          </a:xfrm>
        </p:spPr>
      </p:pic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255998" y="1223997"/>
            <a:ext cx="4280763" cy="4937403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pl-PL" sz="2800">
                <a:solidFill>
                  <a:srgbClr val="66FFFF"/>
                </a:solidFill>
              </a:rPr>
              <a:t>Data i miejsce urodzenia:</a:t>
            </a:r>
          </a:p>
          <a:p>
            <a:pPr lvl="0">
              <a:lnSpc>
                <a:spcPct val="200000"/>
              </a:lnSpc>
            </a:pPr>
            <a:r>
              <a:rPr lang="pl-PL" sz="2800"/>
              <a:t>4 lutego 1943</a:t>
            </a:r>
          </a:p>
          <a:p>
            <a:pPr lvl="0">
              <a:lnSpc>
                <a:spcPct val="200000"/>
              </a:lnSpc>
            </a:pPr>
            <a:r>
              <a:rPr lang="pl-PL" sz="2800"/>
              <a:t>Płungiany, Litwa</a:t>
            </a:r>
          </a:p>
          <a:p>
            <a:pPr lvl="0">
              <a:lnSpc>
                <a:spcPct val="200000"/>
              </a:lnSpc>
            </a:pPr>
            <a:r>
              <a:rPr lang="pl-PL" sz="2800">
                <a:solidFill>
                  <a:srgbClr val="66FFFF"/>
                </a:solidFill>
              </a:rPr>
              <a:t>Data i miejsce śmierci:</a:t>
            </a:r>
          </a:p>
          <a:p>
            <a:pPr lvl="0">
              <a:lnSpc>
                <a:spcPct val="200000"/>
              </a:lnSpc>
            </a:pPr>
            <a:r>
              <a:rPr lang="pl-PL" sz="2800"/>
              <a:t>13 maja 1992 Kanczendzonga</a:t>
            </a:r>
          </a:p>
        </p:txBody>
      </p:sp>
    </p:spTree>
  </p:cSld>
  <p:clrMapOvr>
    <a:masterClrMapping/>
  </p:clrMapOvr>
  <p:transition spd="slow" advTm="8000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anchorCtr="1">
            <a:spAutoFit/>
          </a:bodyPr>
          <a:lstStyle/>
          <a:p>
            <a:pPr lvl="0" algn="ctr"/>
            <a:r>
              <a:rPr lang="pl-PL" sz="3600"/>
              <a:t>Najważniejsze osiągnięcia wspinaczkowe: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pl-PL" sz="2800"/>
              <a:t>1968 – </a:t>
            </a:r>
            <a:r>
              <a:rPr lang="pl-PL" sz="2800">
                <a:solidFill>
                  <a:srgbClr val="00CCFF"/>
                </a:solidFill>
              </a:rPr>
              <a:t>Trollryggen </a:t>
            </a:r>
            <a:r>
              <a:rPr lang="pl-PL" sz="2800">
                <a:solidFill>
                  <a:srgbClr val="FFCC99"/>
                </a:solidFill>
              </a:rPr>
              <a:t>1 774 m</a:t>
            </a:r>
            <a:r>
              <a:rPr lang="pl-PL" sz="2800"/>
              <a:t> (wschodni filar) </a:t>
            </a:r>
            <a:br>
              <a:rPr lang="pl-PL" sz="2800"/>
            </a:br>
            <a:r>
              <a:rPr lang="pl-PL" sz="2800"/>
              <a:t> Norwegia, pierwsze wejście zespołu kobiecego</a:t>
            </a:r>
          </a:p>
          <a:p>
            <a:pPr lvl="0">
              <a:lnSpc>
                <a:spcPct val="150000"/>
              </a:lnSpc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pl-PL" sz="2800"/>
              <a:t>1970 –</a:t>
            </a:r>
            <a:r>
              <a:rPr lang="pl-PL" sz="2800">
                <a:solidFill>
                  <a:srgbClr val="00CCFF"/>
                </a:solidFill>
              </a:rPr>
              <a:t> Pik Lenina </a:t>
            </a:r>
            <a:r>
              <a:rPr lang="pl-PL" sz="2800">
                <a:solidFill>
                  <a:srgbClr val="FFCC99"/>
                </a:solidFill>
              </a:rPr>
              <a:t>7 134 m</a:t>
            </a:r>
            <a:r>
              <a:rPr lang="pl-PL" sz="2800"/>
              <a:t>, Pamir</a:t>
            </a:r>
          </a:p>
          <a:p>
            <a:pPr lvl="0">
              <a:lnSpc>
                <a:spcPct val="150000"/>
              </a:lnSpc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pl-PL" sz="2800"/>
              <a:t>1972 – </a:t>
            </a:r>
            <a:r>
              <a:rPr lang="pl-PL" sz="2800">
                <a:solidFill>
                  <a:srgbClr val="00CCFF"/>
                </a:solidFill>
              </a:rPr>
              <a:t>Noszak</a:t>
            </a:r>
            <a:r>
              <a:rPr lang="pl-PL" sz="2800"/>
              <a:t> </a:t>
            </a:r>
            <a:r>
              <a:rPr lang="pl-PL" sz="2800">
                <a:solidFill>
                  <a:srgbClr val="FFCC99"/>
                </a:solidFill>
              </a:rPr>
              <a:t>7 482 m</a:t>
            </a:r>
            <a:r>
              <a:rPr lang="pl-PL" sz="2800"/>
              <a:t>, Hindukusz</a:t>
            </a:r>
          </a:p>
          <a:p>
            <a:pPr lvl="0">
              <a:lnSpc>
                <a:spcPct val="150000"/>
              </a:lnSpc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pl-PL" sz="2800"/>
              <a:t>1973 – </a:t>
            </a:r>
            <a:r>
              <a:rPr lang="pl-PL" sz="2800">
                <a:solidFill>
                  <a:srgbClr val="00CCFF"/>
                </a:solidFill>
              </a:rPr>
              <a:t>filar Eigeru </a:t>
            </a:r>
            <a:r>
              <a:rPr lang="pl-PL" sz="2800">
                <a:solidFill>
                  <a:srgbClr val="FFCC99"/>
                </a:solidFill>
              </a:rPr>
              <a:t>3 970 m,</a:t>
            </a:r>
          </a:p>
          <a:p>
            <a:pPr lvl="0">
              <a:lnSpc>
                <a:spcPct val="150000"/>
              </a:lnSpc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pl-PL" sz="2800"/>
              <a:t>Alpy Szwajcarskie, zespół kobiecy</a:t>
            </a:r>
          </a:p>
          <a:p>
            <a:pPr lvl="0">
              <a:lnSpc>
                <a:spcPct val="150000"/>
              </a:lnSpc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pl-PL" sz="2800"/>
              <a:t>1975 – </a:t>
            </a:r>
            <a:r>
              <a:rPr lang="pl-PL" sz="2800">
                <a:solidFill>
                  <a:srgbClr val="00CCFF"/>
                </a:solidFill>
              </a:rPr>
              <a:t>Gaszerbrum III</a:t>
            </a:r>
            <a:r>
              <a:rPr lang="pl-PL" sz="2800"/>
              <a:t> </a:t>
            </a:r>
            <a:r>
              <a:rPr lang="pl-PL" sz="2800">
                <a:solidFill>
                  <a:srgbClr val="FFCC99"/>
                </a:solidFill>
              </a:rPr>
              <a:t>7 952 m</a:t>
            </a:r>
            <a:r>
              <a:rPr lang="pl-PL" sz="2800"/>
              <a:t>, Karakorum</a:t>
            </a:r>
          </a:p>
        </p:txBody>
      </p:sp>
    </p:spTree>
  </p:cSld>
  <p:clrMapOvr>
    <a:masterClrMapping/>
  </p:clrMapOvr>
  <p:transition spd="slow" advTm="15000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19998" y="112315"/>
            <a:ext cx="8640001" cy="1536118"/>
          </a:xfrm>
        </p:spPr>
        <p:txBody>
          <a:bodyPr anchorCtr="1"/>
          <a:lstStyle/>
          <a:p>
            <a:pPr lvl="0" algn="ctr"/>
            <a:r>
              <a:rPr lang="pl-PL" sz="3600"/>
              <a:t>Najważniejsze osiągnięcia wspinaczkowe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4607999" y="1799996"/>
            <a:ext cx="5036396" cy="3888001"/>
          </a:xfrm>
        </p:spPr>
        <p:txBody>
          <a:bodyPr/>
          <a:lstStyle/>
          <a:p>
            <a:pPr lvl="0"/>
            <a:endParaRPr lang="pl-PL" b="1">
              <a:solidFill>
                <a:srgbClr val="00CCFF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pl-PL" sz="4000" b="1">
                <a:solidFill>
                  <a:srgbClr val="00CCFF"/>
                </a:solidFill>
              </a:rPr>
              <a:t>Wanda Rutkiewicz zdobyła 8 z 14 ośmiotysięczników</a:t>
            </a:r>
          </a:p>
          <a:p>
            <a:pPr lvl="0"/>
            <a:endParaRPr lang="pl-PL" sz="4000" b="1">
              <a:solidFill>
                <a:srgbClr val="FFFFFF"/>
              </a:solidFill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1998" y="1655996"/>
            <a:ext cx="4032001" cy="48815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5000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1818165" y="437549"/>
            <a:ext cx="7581016" cy="6278645"/>
          </a:xfrm>
        </p:spPr>
        <p:txBody>
          <a:bodyPr anchor="ctr" anchorCtr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l-PL" sz="4000" b="1">
                <a:solidFill>
                  <a:srgbClr val="66FFFF"/>
                </a:solidFill>
              </a:rPr>
              <a:t>					 </a:t>
            </a:r>
          </a:p>
          <a:p>
            <a:pPr lvl="0" algn="ctr">
              <a:lnSpc>
                <a:spcPct val="150000"/>
              </a:lnSpc>
            </a:pPr>
            <a:r>
              <a:rPr lang="pl-PL" sz="4000" b="1">
                <a:solidFill>
                  <a:srgbClr val="66FFFF"/>
                </a:solidFill>
              </a:rPr>
              <a:t>           Mount Everest</a:t>
            </a:r>
          </a:p>
          <a:p>
            <a:pPr lvl="0" algn="ctr">
              <a:lnSpc>
                <a:spcPct val="150000"/>
              </a:lnSpc>
            </a:pPr>
            <a:r>
              <a:rPr lang="pl-PL" sz="4000" b="1">
                <a:solidFill>
                  <a:srgbClr val="FFCC99"/>
                </a:solidFill>
              </a:rPr>
              <a:t>    8 848 m</a:t>
            </a:r>
          </a:p>
          <a:p>
            <a:pPr lvl="0" algn="ctr">
              <a:lnSpc>
                <a:spcPct val="150000"/>
              </a:lnSpc>
            </a:pPr>
            <a:r>
              <a:rPr lang="pl-PL" sz="4000" b="1">
                <a:solidFill>
                  <a:srgbClr val="FFFFFF"/>
                </a:solidFill>
              </a:rPr>
              <a:t>6 października 1978</a:t>
            </a:r>
          </a:p>
          <a:p>
            <a:pPr lvl="0" algn="ctr">
              <a:lnSpc>
                <a:spcPct val="150000"/>
              </a:lnSpc>
            </a:pPr>
            <a:r>
              <a:rPr lang="pl-PL" sz="4000" b="1">
                <a:solidFill>
                  <a:srgbClr val="FFFFFF"/>
                </a:solidFill>
              </a:rPr>
              <a:t>Himalaje</a:t>
            </a:r>
          </a:p>
          <a:p>
            <a:pPr lvl="0" algn="ctr">
              <a:lnSpc>
                <a:spcPct val="150000"/>
              </a:lnSpc>
            </a:pPr>
            <a:r>
              <a:rPr lang="pl-PL" sz="3600" b="1">
                <a:solidFill>
                  <a:srgbClr val="FFFFFF"/>
                </a:solidFill>
              </a:rPr>
              <a:t>- jako trzecia kobieta w historii oraz pierwszy Polak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1999" y="719998"/>
            <a:ext cx="3816001" cy="2736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 advTm="10000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1655996" y="2604604"/>
            <a:ext cx="7857722" cy="4355278"/>
          </a:xfrm>
        </p:spPr>
        <p:txBody>
          <a:bodyPr anchor="ctr" anchorCtr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l-PL" sz="4000" b="1">
                <a:solidFill>
                  <a:srgbClr val="00CCFF"/>
                </a:solidFill>
              </a:rPr>
              <a:t>Nanga Parbat  </a:t>
            </a:r>
            <a:r>
              <a:rPr lang="pl-PL" sz="4000" b="1">
                <a:solidFill>
                  <a:srgbClr val="FFCC99"/>
                </a:solidFill>
              </a:rPr>
              <a:t>8 125 m</a:t>
            </a:r>
          </a:p>
          <a:p>
            <a:pPr lvl="0" algn="ctr">
              <a:lnSpc>
                <a:spcPct val="150000"/>
              </a:lnSpc>
            </a:pPr>
            <a:r>
              <a:rPr lang="pl-PL" sz="3600" b="1">
                <a:solidFill>
                  <a:srgbClr val="00CCFF"/>
                </a:solidFill>
              </a:rPr>
              <a:t>Himalaje</a:t>
            </a:r>
          </a:p>
          <a:p>
            <a:pPr lvl="0" algn="ctr">
              <a:lnSpc>
                <a:spcPct val="150000"/>
              </a:lnSpc>
            </a:pPr>
            <a:r>
              <a:rPr lang="pl-PL" sz="3600" b="1">
                <a:solidFill>
                  <a:srgbClr val="FFFFFF"/>
                </a:solidFill>
              </a:rPr>
              <a:t>5 lipca 1985</a:t>
            </a:r>
          </a:p>
          <a:p>
            <a:pPr lvl="0" algn="ctr">
              <a:lnSpc>
                <a:spcPct val="150000"/>
              </a:lnSpc>
            </a:pPr>
            <a:r>
              <a:rPr lang="pl-PL" sz="3600" b="1">
                <a:solidFill>
                  <a:srgbClr val="FFFFFF"/>
                </a:solidFill>
              </a:rPr>
              <a:t>- wraz z Krystyną Palmowską i Anną Czerwińską, pierwsze wejście czysto kobiece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5998" y="359999"/>
            <a:ext cx="3581997" cy="22032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 advTm="10000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719998" y="3547076"/>
            <a:ext cx="8772835" cy="2838242"/>
          </a:xfrm>
        </p:spPr>
        <p:txBody>
          <a:bodyPr anchorCtr="1"/>
          <a:lstStyle/>
          <a:p>
            <a:pPr lvl="0" algn="ctr">
              <a:lnSpc>
                <a:spcPct val="150000"/>
              </a:lnSpc>
            </a:pPr>
            <a:r>
              <a:rPr lang="pl-PL" sz="4000" b="1">
                <a:solidFill>
                  <a:srgbClr val="00CCFF"/>
                </a:solidFill>
              </a:rPr>
              <a:t>K2  </a:t>
            </a:r>
            <a:r>
              <a:rPr lang="pl-PL" sz="4000" b="1">
                <a:solidFill>
                  <a:srgbClr val="FFCC99"/>
                </a:solidFill>
              </a:rPr>
              <a:t>8 611 m</a:t>
            </a:r>
          </a:p>
          <a:p>
            <a:pPr lvl="0" algn="ctr">
              <a:lnSpc>
                <a:spcPct val="150000"/>
              </a:lnSpc>
            </a:pPr>
            <a:r>
              <a:rPr lang="pl-PL" sz="3600" b="1"/>
              <a:t>Karakorum</a:t>
            </a:r>
          </a:p>
          <a:p>
            <a:pPr lvl="0" algn="ctr">
              <a:lnSpc>
                <a:spcPct val="150000"/>
              </a:lnSpc>
            </a:pPr>
            <a:r>
              <a:rPr lang="pl-PL" sz="3600" b="1"/>
              <a:t>23 czerwca 1986</a:t>
            </a:r>
          </a:p>
          <a:p>
            <a:pPr lvl="0" algn="ctr">
              <a:lnSpc>
                <a:spcPct val="150000"/>
              </a:lnSpc>
            </a:pPr>
            <a:r>
              <a:rPr lang="pl-PL" sz="3600" b="1"/>
              <a:t>- jako pierwsza kobieta i pierwszy Polak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52003" y="457200"/>
            <a:ext cx="4320000" cy="25668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 advTm="10000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791998" y="2971077"/>
            <a:ext cx="8568001" cy="4355278"/>
          </a:xfrm>
        </p:spPr>
        <p:txBody>
          <a:bodyPr anchorCtr="1"/>
          <a:lstStyle/>
          <a:p>
            <a:pPr lvl="0" algn="ctr">
              <a:lnSpc>
                <a:spcPct val="150000"/>
              </a:lnSpc>
            </a:pPr>
            <a:r>
              <a:rPr lang="pl-PL" sz="4000" b="1">
                <a:solidFill>
                  <a:srgbClr val="00CCFF"/>
                </a:solidFill>
              </a:rPr>
              <a:t>Sziszapangma  </a:t>
            </a:r>
            <a:r>
              <a:rPr lang="pl-PL" sz="4000" b="1">
                <a:solidFill>
                  <a:srgbClr val="FFCC99"/>
                </a:solidFill>
              </a:rPr>
              <a:t>8 047 m</a:t>
            </a:r>
          </a:p>
          <a:p>
            <a:pPr lvl="0" algn="ctr">
              <a:lnSpc>
                <a:spcPct val="150000"/>
              </a:lnSpc>
            </a:pPr>
            <a:r>
              <a:rPr lang="pl-PL" sz="3600" b="1">
                <a:solidFill>
                  <a:srgbClr val="00CCFF"/>
                </a:solidFill>
              </a:rPr>
              <a:t>Himalaje</a:t>
            </a:r>
          </a:p>
          <a:p>
            <a:pPr lvl="0" algn="ctr">
              <a:lnSpc>
                <a:spcPct val="150000"/>
              </a:lnSpc>
            </a:pPr>
            <a:r>
              <a:rPr lang="pl-PL" sz="3600" b="1">
                <a:solidFill>
                  <a:srgbClr val="FFFFFF"/>
                </a:solidFill>
              </a:rPr>
              <a:t>18 września 1987</a:t>
            </a:r>
          </a:p>
          <a:p>
            <a:pPr lvl="0" algn="ctr">
              <a:lnSpc>
                <a:spcPct val="150000"/>
              </a:lnSpc>
            </a:pPr>
            <a:r>
              <a:rPr lang="pl-PL" sz="3600" b="1">
                <a:solidFill>
                  <a:srgbClr val="FFFFFF"/>
                </a:solidFill>
              </a:rPr>
              <a:t>- z Ryszardem Wareckim (jako pierwsi Polacy) i grupą innych himalaistów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92003" y="392396"/>
            <a:ext cx="4320000" cy="22715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 advTm="10000">
    <p:wheel spokes="2"/>
  </p:transition>
</p:sld>
</file>

<file path=ppt/theme/theme1.xml><?xml version="1.0" encoding="utf-8"?>
<a:theme xmlns:a="http://schemas.openxmlformats.org/drawingml/2006/main" name="prs novel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 dark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../../Program%20Files/OpenOffice%204/share/template/pl/presnt/prs-novelty.otp</Template>
  <TotalTime>378</TotalTime>
  <Words>667</Words>
  <Application>Microsoft Office PowerPoint</Application>
  <PresentationFormat>Widescreen</PresentationFormat>
  <Paragraphs>73</Paragraphs>
  <Slides>19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Albany</vt:lpstr>
      <vt:lpstr>Arial</vt:lpstr>
      <vt:lpstr>Arial Unicode MS</vt:lpstr>
      <vt:lpstr>Calibri</vt:lpstr>
      <vt:lpstr>HG Mincho Light J</vt:lpstr>
      <vt:lpstr>StarSymbol</vt:lpstr>
      <vt:lpstr>Thorndale</vt:lpstr>
      <vt:lpstr>prs novelty</vt:lpstr>
      <vt:lpstr>lyt darkblue</vt:lpstr>
      <vt:lpstr>PowerPoint Presentation</vt:lpstr>
      <vt:lpstr>Wanda Rutkiewicz</vt:lpstr>
      <vt:lpstr>PowerPoint Presentation</vt:lpstr>
      <vt:lpstr>Najważniejsze osiągnięcia wspinaczkowe:</vt:lpstr>
      <vt:lpstr>Najważniejsze osiągnięcia wspinaczkowe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Okoliczności śmierci</vt:lpstr>
      <vt:lpstr>Ciekawostki</vt:lpstr>
      <vt:lpstr>Ciekawostki</vt:lpstr>
      <vt:lpstr>Ciekawostki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nowego produktu</dc:title>
  <dc:creator>Mariusz Zięba</dc:creator>
  <dc:description>Ogólna prezentacja nowego produktu z uwzględnieniem życzeń klienta</dc:description>
  <cp:lastModifiedBy>word</cp:lastModifiedBy>
  <cp:revision>32</cp:revision>
  <dcterms:created xsi:type="dcterms:W3CDTF">2020-03-30T11:49:42Z</dcterms:created>
  <dcterms:modified xsi:type="dcterms:W3CDTF">2020-04-29T16:26:35Z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