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9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8288000" cy="10287000"/>
  <p:notesSz cx="6858000" cy="9144000"/>
  <p:embeddedFontLst>
    <p:embeddedFont>
      <p:font typeface="Abhaya Libre ExtraBold" panose="020B0604020202020204" charset="-18"/>
      <p:regular r:id="rId27"/>
    </p:embeddedFont>
    <p:embeddedFont>
      <p:font typeface="Arimo" panose="020B0604020202020204" charset="0"/>
      <p:regular r:id="rId28"/>
    </p:embeddedFont>
    <p:embeddedFont>
      <p:font typeface="Roboto" panose="020B0604020202020204" charset="0"/>
      <p:regular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  <p:embeddedFont>
      <p:font typeface="Wingdings 3" panose="05040102010807070707" pitchFamily="18" charset="2"/>
      <p:regular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ł Ogrodzki" initials="MO" lastIdx="2" clrIdx="0">
    <p:extLst>
      <p:ext uri="{19B8F6BF-5375-455C-9EA6-DF929625EA0E}">
        <p15:presenceInfo xmlns:p15="http://schemas.microsoft.com/office/powerpoint/2012/main" userId="S::michal.ogrodzki@belfor.com.pl::1caf1164-2f43-43b5-96a9-002f16be1d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0313" autoAdjust="0"/>
  </p:normalViewPr>
  <p:slideViewPr>
    <p:cSldViewPr>
      <p:cViewPr varScale="1">
        <p:scale>
          <a:sx n="50" d="100"/>
          <a:sy n="50" d="100"/>
        </p:scale>
        <p:origin x="54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6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5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845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70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2986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96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73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1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12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3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9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4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3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1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kwiat-kwiaty-wiosenne-kwiaty-wiosna-32997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nek.pl/doowa/9414246/wiosenne-kwiaty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en/flowers-spring-nature-forget-me-not-787996/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tionary.org/wiki/wyrabia%C4%87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szary.pe/kupujemy-dzidziusiowi-zabawki-2/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reephotoshop.org/2011/01/balloons-psd/" TargetMode="External"/><Relationship Id="rId11" Type="http://schemas.openxmlformats.org/officeDocument/2006/relationships/hyperlink" Target="https://pxhere.com/en/photo/777529" TargetMode="External"/><Relationship Id="rId5" Type="http://schemas.openxmlformats.org/officeDocument/2006/relationships/image" Target="../media/image6.jpg"/><Relationship Id="rId10" Type="http://schemas.openxmlformats.org/officeDocument/2006/relationships/image" Target="../media/image8.jpeg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pixabay.com/pl/pi%C5%82ka-no%C5%BCna-sport-pi%C5%82ka-305477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200782" y="2828602"/>
            <a:ext cx="6121400" cy="5300593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AutoShape 3"/>
          <p:cNvSpPr/>
          <p:nvPr/>
        </p:nvSpPr>
        <p:spPr>
          <a:xfrm>
            <a:off x="11658600" y="3540090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 flipH="1">
            <a:off x="16332487" y="1316875"/>
            <a:ext cx="45719" cy="2920962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7" name="Group 7"/>
          <p:cNvGrpSpPr/>
          <p:nvPr/>
        </p:nvGrpSpPr>
        <p:grpSpPr>
          <a:xfrm>
            <a:off x="1629546" y="1294139"/>
            <a:ext cx="8053036" cy="4411301"/>
            <a:chOff x="0" y="66675"/>
            <a:chExt cx="10737382" cy="5881733"/>
          </a:xfrm>
        </p:grpSpPr>
        <p:sp>
          <p:nvSpPr>
            <p:cNvPr id="8" name="TextBox 8"/>
            <p:cNvSpPr txBox="1"/>
            <p:nvPr/>
          </p:nvSpPr>
          <p:spPr>
            <a:xfrm>
              <a:off x="0" y="2067005"/>
              <a:ext cx="10737382" cy="3881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00"/>
                </a:lnSpc>
              </a:pPr>
              <a:r>
                <a:rPr lang="en-US" sz="8000" spc="120" dirty="0">
                  <a:solidFill>
                    <a:srgbClr val="BFDC80"/>
                  </a:solidFill>
                  <a:latin typeface="Abhaya Libre ExtraBold"/>
                </a:rPr>
                <a:t>Wi</a:t>
              </a:r>
              <a:r>
                <a:rPr lang="pl-PL" sz="8000" spc="120" dirty="0" err="1">
                  <a:solidFill>
                    <a:srgbClr val="BFDC80"/>
                  </a:solidFill>
                  <a:latin typeface="Abhaya Libre ExtraBold"/>
                </a:rPr>
                <a:t>osenne</a:t>
              </a:r>
              <a:r>
                <a:rPr lang="pl-PL" sz="8000" spc="120" dirty="0">
                  <a:solidFill>
                    <a:srgbClr val="BFDC80"/>
                  </a:solidFill>
                  <a:latin typeface="Abhaya Libre ExtraBold"/>
                </a:rPr>
                <a:t> ćwiczenia</a:t>
              </a:r>
              <a:endParaRPr lang="en-US" sz="8000" spc="120" dirty="0">
                <a:solidFill>
                  <a:srgbClr val="BFDC80"/>
                </a:solidFill>
                <a:latin typeface="Abhaya Libre Extra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6675"/>
              <a:ext cx="10736185" cy="786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4200" spc="210">
                  <a:solidFill>
                    <a:srgbClr val="BFDC80"/>
                  </a:solidFill>
                  <a:latin typeface="Abhaya Libre ExtraBold Bold"/>
                </a:rPr>
                <a:t>TERAPIA RĘKI W PRAKTYCE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576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pic>
        <p:nvPicPr>
          <p:cNvPr id="15" name="Obraz 14" descr="Obraz zawierający roślina, kwiat, różowy&#10;&#10;Opis wygenerowany automatycznie">
            <a:extLst>
              <a:ext uri="{FF2B5EF4-FFF2-40B4-BE49-F238E27FC236}">
                <a16:creationId xmlns:a16="http://schemas.microsoft.com/office/drawing/2014/main" id="{65FC76BF-B83C-4670-A0BA-2E9F591D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34964" y="2828601"/>
            <a:ext cx="8053036" cy="53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6721032" y="-158750"/>
            <a:ext cx="38100" cy="4330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688533" y="5721350"/>
            <a:ext cx="38100" cy="3238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6916" b="6916"/>
          <a:stretch>
            <a:fillRect/>
          </a:stretch>
        </p:blipFill>
        <p:spPr>
          <a:xfrm>
            <a:off x="1994186" y="1668075"/>
            <a:ext cx="6050094" cy="695085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721540" y="1028700"/>
            <a:ext cx="8537760" cy="4874002"/>
            <a:chOff x="0" y="0"/>
            <a:chExt cx="11383680" cy="6498670"/>
          </a:xfrm>
        </p:grpSpPr>
        <p:sp>
          <p:nvSpPr>
            <p:cNvPr id="7" name="TextBox 7"/>
            <p:cNvSpPr txBox="1"/>
            <p:nvPr/>
          </p:nvSpPr>
          <p:spPr>
            <a:xfrm>
              <a:off x="0" y="2446735"/>
              <a:ext cx="11383680" cy="4051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- zabawa z mopem – 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zaplanuj mycie podłogi tak, żeby lśniła na każdym centymetrze i żeby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Twoje skarpetki były suche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11382411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250246"/>
              <a:ext cx="11382411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39886" y="9587332"/>
            <a:ext cx="18986824" cy="1053767"/>
            <a:chOff x="1" y="1"/>
            <a:chExt cx="25315765" cy="1405023"/>
          </a:xfrm>
        </p:grpSpPr>
        <p:sp>
          <p:nvSpPr>
            <p:cNvPr id="11" name="AutoShape 11"/>
            <p:cNvSpPr/>
            <p:nvPr/>
          </p:nvSpPr>
          <p:spPr>
            <a:xfrm rot="5400000">
              <a:off x="11955372" y="-11955370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endParaRPr lang="en-US" sz="1600" spc="120" dirty="0">
                <a:solidFill>
                  <a:srgbClr val="BFDC80"/>
                </a:solidFill>
                <a:latin typeface="Roboto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547868" y="1028700"/>
            <a:ext cx="7711432" cy="82296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AutoShape 3"/>
          <p:cNvSpPr/>
          <p:nvPr/>
        </p:nvSpPr>
        <p:spPr>
          <a:xfrm>
            <a:off x="522361" y="-198172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>
            <a:off x="16649700" y="7171312"/>
            <a:ext cx="38100" cy="3238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4905"/>
          <a:stretch>
            <a:fillRect/>
          </a:stretch>
        </p:blipFill>
        <p:spPr>
          <a:xfrm>
            <a:off x="1028700" y="1659043"/>
            <a:ext cx="7847419" cy="696891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874890" y="734059"/>
            <a:ext cx="7384410" cy="8818883"/>
            <a:chOff x="0" y="0"/>
            <a:chExt cx="9845880" cy="11758510"/>
          </a:xfrm>
        </p:grpSpPr>
        <p:sp>
          <p:nvSpPr>
            <p:cNvPr id="8" name="TextBox 8"/>
            <p:cNvSpPr txBox="1"/>
            <p:nvPr/>
          </p:nvSpPr>
          <p:spPr>
            <a:xfrm>
              <a:off x="0" y="490760"/>
              <a:ext cx="9845880" cy="499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3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9845880" cy="470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27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002727"/>
              <a:ext cx="9845880" cy="499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3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83392"/>
              <a:ext cx="9845880" cy="470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27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62171"/>
              <a:ext cx="9845880" cy="8296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59"/>
                </a:lnSpc>
              </a:pPr>
              <a:r>
                <a:rPr lang="en-US" sz="4800" spc="72">
                  <a:solidFill>
                    <a:srgbClr val="FFFFFF"/>
                  </a:solidFill>
                  <a:latin typeface="Abhaya Libre ExtraBold"/>
                </a:rPr>
                <a:t>A na koniec - </a:t>
              </a:r>
            </a:p>
            <a:p>
              <a:pPr algn="ctr">
                <a:lnSpc>
                  <a:spcPts val="6959"/>
                </a:lnSpc>
              </a:pPr>
              <a:r>
                <a:rPr lang="en-US" sz="4800" spc="72">
                  <a:solidFill>
                    <a:srgbClr val="FFFFFF"/>
                  </a:solidFill>
                  <a:latin typeface="Abhaya Libre ExtraBold"/>
                </a:rPr>
                <a:t>trzepanie poduszek z kanapy albo łóżka i trzepanie dywanów</a:t>
              </a:r>
            </a:p>
            <a:p>
              <a:pPr algn="ctr">
                <a:lnSpc>
                  <a:spcPts val="5405"/>
                </a:lnSpc>
              </a:pPr>
              <a:endParaRPr lang="en-US" sz="4800" spc="72">
                <a:solidFill>
                  <a:srgbClr val="FFFFFF"/>
                </a:solidFill>
                <a:latin typeface="Abhaya Libre ExtraBold"/>
              </a:endParaRPr>
            </a:p>
            <a:p>
              <a:pPr algn="ctr">
                <a:lnSpc>
                  <a:spcPts val="5405"/>
                </a:lnSpc>
              </a:pPr>
              <a:endParaRPr lang="en-US" sz="4800" spc="72">
                <a:solidFill>
                  <a:srgbClr val="FFFFFF"/>
                </a:solidFill>
                <a:latin typeface="Abhaya Libre ExtraBold"/>
              </a:endParaRPr>
            </a:p>
            <a:p>
              <a:pPr algn="ctr">
                <a:lnSpc>
                  <a:spcPts val="5405"/>
                </a:lnSpc>
              </a:pPr>
              <a:endParaRPr lang="en-US" sz="4800" spc="72">
                <a:solidFill>
                  <a:srgbClr val="FFFFFF"/>
                </a:solidFill>
                <a:latin typeface="Abhaya Libre ExtraBold"/>
              </a:endParaRPr>
            </a:p>
            <a:p>
              <a:pPr algn="ctr">
                <a:lnSpc>
                  <a:spcPts val="5405"/>
                </a:lnSpc>
              </a:pPr>
              <a:endParaRPr lang="en-US" sz="4800" spc="72">
                <a:solidFill>
                  <a:srgbClr val="FFFFFF"/>
                </a:solidFill>
                <a:latin typeface="Abhaya Libre Extra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009511"/>
              <a:ext cx="9845880" cy="470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27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86022" y="1775533"/>
            <a:ext cx="11315956" cy="6735934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3" name="Group 3"/>
          <p:cNvGrpSpPr/>
          <p:nvPr/>
        </p:nvGrpSpPr>
        <p:grpSpPr>
          <a:xfrm>
            <a:off x="4460352" y="3064943"/>
            <a:ext cx="9367296" cy="4157114"/>
            <a:chOff x="0" y="0"/>
            <a:chExt cx="12489727" cy="5542818"/>
          </a:xfrm>
        </p:grpSpPr>
        <p:sp>
          <p:nvSpPr>
            <p:cNvPr id="4" name="TextBox 4"/>
            <p:cNvSpPr txBox="1"/>
            <p:nvPr/>
          </p:nvSpPr>
          <p:spPr>
            <a:xfrm>
              <a:off x="876771" y="-9525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76771" y="4926233"/>
              <a:ext cx="1073618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58111"/>
              <a:ext cx="12489727" cy="2929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pl-PL" sz="5600" spc="448" dirty="0">
                  <a:solidFill>
                    <a:srgbClr val="667538"/>
                  </a:solidFill>
                  <a:latin typeface="Abhaya Libre ExtraBold"/>
                </a:rPr>
                <a:t>A po</a:t>
              </a:r>
              <a:endParaRPr lang="en-US" sz="5600" spc="448" dirty="0">
                <a:solidFill>
                  <a:srgbClr val="667538"/>
                </a:solidFill>
                <a:latin typeface="Abhaya Libre ExtraBold"/>
              </a:endParaRPr>
            </a:p>
            <a:p>
              <a:pPr algn="ctr">
                <a:lnSpc>
                  <a:spcPts val="5600"/>
                </a:lnSpc>
              </a:pPr>
              <a:r>
                <a:rPr lang="en-US" sz="5600" spc="448" dirty="0" err="1">
                  <a:solidFill>
                    <a:srgbClr val="667538"/>
                  </a:solidFill>
                  <a:latin typeface="Abhaya Libre ExtraBold"/>
                </a:rPr>
                <a:t>ciężkiej</a:t>
              </a:r>
              <a:r>
                <a:rPr lang="en-US" sz="5600" spc="448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5600" spc="448" dirty="0" err="1">
                  <a:solidFill>
                    <a:srgbClr val="667538"/>
                  </a:solidFill>
                  <a:latin typeface="Abhaya Libre ExtraBold"/>
                </a:rPr>
                <a:t>pracy</a:t>
              </a:r>
              <a:r>
                <a:rPr lang="en-US" sz="5600" spc="448" dirty="0">
                  <a:solidFill>
                    <a:srgbClr val="667538"/>
                  </a:solidFill>
                  <a:latin typeface="Abhaya Libre ExtraBold"/>
                </a:rPr>
                <a:t> </a:t>
              </a:r>
            </a:p>
            <a:p>
              <a:pPr algn="ctr">
                <a:lnSpc>
                  <a:spcPts val="5600"/>
                </a:lnSpc>
              </a:pPr>
              <a:r>
                <a:rPr lang="en-US" sz="5600" spc="448" dirty="0" err="1">
                  <a:solidFill>
                    <a:srgbClr val="667538"/>
                  </a:solidFill>
                  <a:latin typeface="Abhaya Libre ExtraBold"/>
                </a:rPr>
                <a:t>zasługujesz</a:t>
              </a:r>
              <a:r>
                <a:rPr lang="en-US" sz="5600" spc="448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5600" spc="448" dirty="0" err="1">
                  <a:solidFill>
                    <a:srgbClr val="667538"/>
                  </a:solidFill>
                  <a:latin typeface="Abhaya Libre ExtraBold"/>
                </a:rPr>
                <a:t>na</a:t>
              </a:r>
              <a:r>
                <a:rPr lang="en-US" sz="5600" spc="448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5600" spc="448" dirty="0" err="1">
                  <a:solidFill>
                    <a:srgbClr val="667538"/>
                  </a:solidFill>
                  <a:latin typeface="Abhaya Libre ExtraBold"/>
                </a:rPr>
                <a:t>przekąskę</a:t>
              </a:r>
              <a:r>
                <a:rPr lang="en-US" sz="5600" spc="448" dirty="0">
                  <a:solidFill>
                    <a:srgbClr val="667538"/>
                  </a:solidFill>
                  <a:latin typeface="Abhaya Libre ExtraBold"/>
                </a:rPr>
                <a:t>: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90964" y="1271062"/>
            <a:ext cx="8053036" cy="5647432"/>
            <a:chOff x="0" y="0"/>
            <a:chExt cx="10737382" cy="7529910"/>
          </a:xfrm>
        </p:grpSpPr>
        <p:sp>
          <p:nvSpPr>
            <p:cNvPr id="4" name="TextBox 4"/>
            <p:cNvSpPr txBox="1"/>
            <p:nvPr/>
          </p:nvSpPr>
          <p:spPr>
            <a:xfrm>
              <a:off x="0" y="2446735"/>
              <a:ext cx="10737382" cy="508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BFDC80"/>
                  </a:solidFill>
                  <a:latin typeface="Abhaya Libre ExtraBold"/>
                </a:rPr>
                <a:t>- zwijamy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BFDC80"/>
                  </a:solidFill>
                  <a:latin typeface="Abhaya Libre ExtraBold"/>
                </a:rPr>
                <a:t>naleśnik   - kto pierwszy precyzyjnie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BFDC80"/>
                  </a:solidFill>
                  <a:latin typeface="Abhaya Libre ExtraBold"/>
                </a:rPr>
                <a:t>zwinie naleśnik prawdziwy lub ze ściereczki, sprawdźcie sami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10736185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25024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1137900" y="1028700"/>
            <a:ext cx="6121400" cy="82296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8" name="AutoShape 8"/>
          <p:cNvSpPr/>
          <p:nvPr/>
        </p:nvSpPr>
        <p:spPr>
          <a:xfrm>
            <a:off x="11518900" y="6117025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9" name="AutoShape 9"/>
          <p:cNvSpPr/>
          <p:nvPr/>
        </p:nvSpPr>
        <p:spPr>
          <a:xfrm rot="-5400000">
            <a:off x="17515747" y="1320800"/>
            <a:ext cx="38100" cy="3238500"/>
          </a:xfrm>
          <a:prstGeom prst="rect">
            <a:avLst/>
          </a:prstGeom>
          <a:solidFill>
            <a:srgbClr val="BFDC80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6112" b="6112"/>
          <a:stretch>
            <a:fillRect/>
          </a:stretch>
        </p:blipFill>
        <p:spPr>
          <a:xfrm>
            <a:off x="10653984" y="1574491"/>
            <a:ext cx="6099078" cy="7138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86022" y="1775533"/>
            <a:ext cx="11315956" cy="6735934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TextBox 3"/>
          <p:cNvSpPr txBox="1"/>
          <p:nvPr/>
        </p:nvSpPr>
        <p:spPr>
          <a:xfrm>
            <a:off x="4460352" y="3755813"/>
            <a:ext cx="9367296" cy="28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spc="448">
                <a:solidFill>
                  <a:srgbClr val="667538"/>
                </a:solidFill>
                <a:latin typeface="Abhaya Libre ExtraBold"/>
              </a:rPr>
              <a:t>MAMO, TATO</a:t>
            </a:r>
          </a:p>
          <a:p>
            <a:pPr algn="ctr">
              <a:lnSpc>
                <a:spcPts val="5600"/>
              </a:lnSpc>
            </a:pPr>
            <a:r>
              <a:rPr lang="en-US" sz="5600" spc="448">
                <a:solidFill>
                  <a:srgbClr val="667538"/>
                </a:solidFill>
                <a:latin typeface="Abhaya Libre ExtraBold"/>
              </a:rPr>
              <a:t>zdrowe ręce mam więc kanapkę zrobię sam  </a:t>
            </a:r>
          </a:p>
          <a:p>
            <a:pPr algn="ctr">
              <a:lnSpc>
                <a:spcPts val="5600"/>
              </a:lnSpc>
            </a:pPr>
            <a:endParaRPr lang="en-US" sz="5600" spc="448">
              <a:solidFill>
                <a:srgbClr val="667538"/>
              </a:solidFill>
              <a:latin typeface="Abhaya Libre Extra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70" b="758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7824186" cy="3796784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1466850" y="-1403608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TextBox 4"/>
          <p:cNvSpPr txBox="1"/>
          <p:nvPr/>
        </p:nvSpPr>
        <p:spPr>
          <a:xfrm>
            <a:off x="1911236" y="1728847"/>
            <a:ext cx="6059114" cy="229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4200" spc="63">
                <a:solidFill>
                  <a:srgbClr val="BFDC80"/>
                </a:solidFill>
                <a:latin typeface="Abhaya Libre ExtraBold"/>
              </a:rPr>
              <a:t>Dodatkowe aktywności usprawniające rękę piszącą: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7034220" y="7092950"/>
            <a:ext cx="38100" cy="43307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4" name="AutoShape 4"/>
          <p:cNvSpPr/>
          <p:nvPr/>
        </p:nvSpPr>
        <p:spPr>
          <a:xfrm rot="-5400000">
            <a:off x="1240982" y="-205132"/>
            <a:ext cx="38100" cy="3238500"/>
          </a:xfrm>
          <a:prstGeom prst="rect">
            <a:avLst/>
          </a:prstGeom>
          <a:solidFill>
            <a:srgbClr val="667538"/>
          </a:solidFill>
        </p:spPr>
      </p:sp>
      <p:grpSp>
        <p:nvGrpSpPr>
          <p:cNvPr id="5" name="Group 5"/>
          <p:cNvGrpSpPr/>
          <p:nvPr/>
        </p:nvGrpSpPr>
        <p:grpSpPr>
          <a:xfrm>
            <a:off x="9144000" y="1092994"/>
            <a:ext cx="8053036" cy="7102805"/>
            <a:chOff x="0" y="85725"/>
            <a:chExt cx="10737382" cy="9470408"/>
          </a:xfrm>
        </p:grpSpPr>
        <p:sp>
          <p:nvSpPr>
            <p:cNvPr id="6" name="TextBox 6"/>
            <p:cNvSpPr txBox="1"/>
            <p:nvPr/>
          </p:nvSpPr>
          <p:spPr>
            <a:xfrm>
              <a:off x="0" y="2427686"/>
              <a:ext cx="10737382" cy="7128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59"/>
                </a:lnSpc>
              </a:pPr>
              <a:r>
                <a:rPr lang="en-US" sz="4800" spc="72" dirty="0">
                  <a:solidFill>
                    <a:srgbClr val="667538"/>
                  </a:solidFill>
                  <a:latin typeface="Abhaya Libre ExtraBold"/>
                </a:rPr>
                <a:t>- </a:t>
              </a:r>
              <a:r>
                <a:rPr lang="en-US" sz="4800" spc="72" dirty="0" err="1">
                  <a:solidFill>
                    <a:srgbClr val="667538"/>
                  </a:solidFill>
                  <a:latin typeface="Abhaya Libre ExtraBold"/>
                </a:rPr>
                <a:t>koraliki</a:t>
              </a:r>
              <a:r>
                <a:rPr lang="en-US" sz="4800" spc="72" dirty="0">
                  <a:solidFill>
                    <a:srgbClr val="667538"/>
                  </a:solidFill>
                  <a:latin typeface="Abhaya Libre ExtraBold"/>
                </a:rPr>
                <a:t>:</a:t>
              </a:r>
            </a:p>
            <a:p>
              <a:pPr algn="ctr">
                <a:lnSpc>
                  <a:spcPts val="6959"/>
                </a:lnSpc>
              </a:pPr>
              <a:r>
                <a:rPr lang="en-US" sz="4800" spc="72" dirty="0" err="1">
                  <a:solidFill>
                    <a:srgbClr val="667538"/>
                  </a:solidFill>
                  <a:latin typeface="Abhaya Libre ExtraBold"/>
                </a:rPr>
                <a:t>nawlekanie</a:t>
              </a:r>
              <a:r>
                <a:rPr lang="en-US" sz="4800" spc="72" dirty="0">
                  <a:solidFill>
                    <a:srgbClr val="667538"/>
                  </a:solidFill>
                  <a:latin typeface="Abhaya Libre ExtraBold"/>
                </a:rPr>
                <a:t>, </a:t>
              </a:r>
              <a:r>
                <a:rPr lang="en-US" sz="4800" spc="72" dirty="0" err="1">
                  <a:solidFill>
                    <a:srgbClr val="667538"/>
                  </a:solidFill>
                  <a:latin typeface="Abhaya Libre ExtraBold"/>
                </a:rPr>
                <a:t>nakładanie</a:t>
              </a:r>
              <a:endParaRPr lang="en-US" sz="4800" spc="72" dirty="0">
                <a:solidFill>
                  <a:srgbClr val="667538"/>
                </a:solidFill>
                <a:latin typeface="Abhaya Libre ExtraBold"/>
              </a:endParaRPr>
            </a:p>
            <a:p>
              <a:pPr algn="ctr">
                <a:lnSpc>
                  <a:spcPts val="6959"/>
                </a:lnSpc>
              </a:pPr>
              <a:r>
                <a:rPr lang="en-US" sz="4800" spc="72" dirty="0">
                  <a:solidFill>
                    <a:srgbClr val="667538"/>
                  </a:solidFill>
                  <a:latin typeface="Abhaya Libre ExtraBold"/>
                </a:rPr>
                <a:t>- </a:t>
              </a:r>
              <a:r>
                <a:rPr lang="en-US" sz="4800" spc="72" dirty="0" err="1">
                  <a:solidFill>
                    <a:srgbClr val="667538"/>
                  </a:solidFill>
                  <a:latin typeface="Abhaya Libre ExtraBold"/>
                </a:rPr>
                <a:t>spinacze</a:t>
              </a:r>
              <a:r>
                <a:rPr lang="en-US" sz="4800" spc="72" dirty="0">
                  <a:solidFill>
                    <a:srgbClr val="667538"/>
                  </a:solidFill>
                  <a:latin typeface="Abhaya Libre ExtraBold"/>
                </a:rPr>
                <a:t> –</a:t>
              </a:r>
            </a:p>
            <a:p>
              <a:pPr algn="ctr">
                <a:lnSpc>
                  <a:spcPts val="6959"/>
                </a:lnSpc>
              </a:pPr>
              <a:r>
                <a:rPr lang="en-US" sz="4800" spc="72" dirty="0" err="1">
                  <a:solidFill>
                    <a:srgbClr val="667538"/>
                  </a:solidFill>
                  <a:latin typeface="Abhaya Libre ExtraBold"/>
                </a:rPr>
                <a:t>przepinanie</a:t>
              </a:r>
              <a:r>
                <a:rPr lang="en-US" sz="4800" spc="72" dirty="0">
                  <a:solidFill>
                    <a:srgbClr val="667538"/>
                  </a:solidFill>
                  <a:latin typeface="Abhaya Libre ExtraBold"/>
                </a:rPr>
                <a:t>, </a:t>
              </a:r>
              <a:r>
                <a:rPr lang="en-US" sz="4800" spc="72" dirty="0" err="1">
                  <a:solidFill>
                    <a:srgbClr val="667538"/>
                  </a:solidFill>
                  <a:latin typeface="Abhaya Libre ExtraBold"/>
                </a:rPr>
                <a:t>odpinanie</a:t>
              </a:r>
              <a:endParaRPr lang="en-US" sz="4800" spc="72" dirty="0">
                <a:solidFill>
                  <a:srgbClr val="667538"/>
                </a:solidFill>
                <a:latin typeface="Abhaya Libre ExtraBold"/>
              </a:endParaRPr>
            </a:p>
            <a:p>
              <a:pPr algn="ctr">
                <a:lnSpc>
                  <a:spcPts val="6959"/>
                </a:lnSpc>
              </a:pPr>
              <a:r>
                <a:rPr lang="en-US" sz="4800" spc="72" dirty="0">
                  <a:solidFill>
                    <a:srgbClr val="667538"/>
                  </a:solidFill>
                  <a:latin typeface="Abhaya Libre ExtraBold"/>
                </a:rPr>
                <a:t>-</a:t>
              </a:r>
              <a:r>
                <a:rPr lang="en-US" sz="4800" spc="72" dirty="0" err="1">
                  <a:solidFill>
                    <a:srgbClr val="667538"/>
                  </a:solidFill>
                  <a:latin typeface="Abhaya Libre ExtraBold"/>
                </a:rPr>
                <a:t>plastelina</a:t>
              </a:r>
              <a:r>
                <a:rPr lang="en-US" sz="4800" spc="72" dirty="0">
                  <a:solidFill>
                    <a:srgbClr val="667538"/>
                  </a:solidFill>
                  <a:latin typeface="Abhaya Libre ExtraBold"/>
                </a:rPr>
                <a:t>-</a:t>
              </a:r>
            </a:p>
            <a:p>
              <a:pPr algn="ctr">
                <a:lnSpc>
                  <a:spcPts val="6959"/>
                </a:lnSpc>
              </a:pPr>
              <a:r>
                <a:rPr lang="en-US" sz="4800" spc="72" dirty="0" err="1">
                  <a:solidFill>
                    <a:srgbClr val="667538"/>
                  </a:solidFill>
                  <a:latin typeface="Abhaya Libre ExtraBold"/>
                </a:rPr>
                <a:t>ugniatani</a:t>
              </a:r>
              <a:r>
                <a:rPr lang="pl-PL" sz="4800" spc="72" dirty="0">
                  <a:solidFill>
                    <a:srgbClr val="667538"/>
                  </a:solidFill>
                  <a:latin typeface="Abhaya Libre ExtraBold"/>
                </a:rPr>
                <a:t>e</a:t>
              </a:r>
              <a:r>
                <a:rPr lang="en-US" sz="4800" spc="72" dirty="0">
                  <a:solidFill>
                    <a:srgbClr val="667538"/>
                  </a:solidFill>
                  <a:latin typeface="Abhaya Libre ExtraBold"/>
                </a:rPr>
                <a:t>, </a:t>
              </a:r>
              <a:r>
                <a:rPr lang="en-US" sz="4800" spc="72" dirty="0" err="1">
                  <a:solidFill>
                    <a:srgbClr val="667538"/>
                  </a:solidFill>
                  <a:latin typeface="Abhaya Libre ExtraBold"/>
                </a:rPr>
                <a:t>wałkowanie</a:t>
              </a:r>
              <a:endParaRPr lang="en-US" sz="4800" spc="72" dirty="0">
                <a:solidFill>
                  <a:srgbClr val="667538"/>
                </a:solidFill>
                <a:latin typeface="Abhaya Libre Extra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5725"/>
              <a:ext cx="10736185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25024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27828" b="32809"/>
          <a:stretch>
            <a:fillRect/>
          </a:stretch>
        </p:blipFill>
        <p:spPr>
          <a:xfrm>
            <a:off x="843160" y="4903681"/>
            <a:ext cx="6955144" cy="48670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t="26138" b="18978"/>
          <a:stretch>
            <a:fillRect/>
          </a:stretch>
        </p:blipFill>
        <p:spPr>
          <a:xfrm>
            <a:off x="3770074" y="387066"/>
            <a:ext cx="4629150" cy="451661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824406" y="651693"/>
            <a:ext cx="9434894" cy="8606607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AutoShape 3"/>
          <p:cNvSpPr/>
          <p:nvPr/>
        </p:nvSpPr>
        <p:spPr>
          <a:xfrm>
            <a:off x="522361" y="-198172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>
            <a:off x="16649700" y="7171312"/>
            <a:ext cx="38100" cy="3238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5882" r="13107"/>
          <a:stretch>
            <a:fillRect/>
          </a:stretch>
        </p:blipFill>
        <p:spPr>
          <a:xfrm>
            <a:off x="522361" y="1034796"/>
            <a:ext cx="9902262" cy="822350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461801" y="2762341"/>
            <a:ext cx="9178616" cy="428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endParaRPr/>
          </a:p>
          <a:p>
            <a:pPr algn="ctr">
              <a:lnSpc>
                <a:spcPts val="6959"/>
              </a:lnSpc>
            </a:pPr>
            <a:r>
              <a:rPr lang="en-US" sz="4800" spc="72">
                <a:solidFill>
                  <a:srgbClr val="FFFFFF"/>
                </a:solidFill>
                <a:latin typeface="Abhaya Libre ExtraBold"/>
              </a:rPr>
              <a:t>- buty – sznurowanie</a:t>
            </a:r>
          </a:p>
          <a:p>
            <a:pPr algn="ctr">
              <a:lnSpc>
                <a:spcPts val="6959"/>
              </a:lnSpc>
            </a:pPr>
            <a:r>
              <a:rPr lang="en-US" sz="4800" spc="72">
                <a:solidFill>
                  <a:srgbClr val="FFFFFF"/>
                </a:solidFill>
                <a:latin typeface="Abhaya Libre ExtraBold"/>
              </a:rPr>
              <a:t>- koszula – zapinanie</a:t>
            </a:r>
          </a:p>
          <a:p>
            <a:pPr algn="ctr">
              <a:lnSpc>
                <a:spcPts val="6959"/>
              </a:lnSpc>
            </a:pPr>
            <a:r>
              <a:rPr lang="en-US" sz="4800" spc="72">
                <a:solidFill>
                  <a:srgbClr val="FFFFFF"/>
                </a:solidFill>
                <a:latin typeface="Abhaya Libre ExtraBold"/>
              </a:rPr>
              <a:t>guzików</a:t>
            </a:r>
          </a:p>
          <a:p>
            <a:pPr algn="ctr">
              <a:lnSpc>
                <a:spcPts val="6959"/>
              </a:lnSpc>
            </a:pPr>
            <a:endParaRPr lang="en-US" sz="4800" spc="72">
              <a:solidFill>
                <a:srgbClr val="FFFFFF"/>
              </a:solidFill>
              <a:latin typeface="Abhaya Libre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5994" r="5994"/>
          <a:stretch>
            <a:fillRect/>
          </a:stretch>
        </p:blipFill>
        <p:spPr>
          <a:xfrm>
            <a:off x="724185" y="1337875"/>
            <a:ext cx="5161094" cy="4398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8463" r="18463"/>
          <a:stretch>
            <a:fillRect/>
          </a:stretch>
        </p:blipFill>
        <p:spPr>
          <a:xfrm>
            <a:off x="2756185" y="4550975"/>
            <a:ext cx="5161094" cy="439815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9375332" y="4514850"/>
            <a:ext cx="8064500" cy="44767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AutoShape 6"/>
          <p:cNvSpPr/>
          <p:nvPr/>
        </p:nvSpPr>
        <p:spPr>
          <a:xfrm rot="-5400000">
            <a:off x="9813483" y="7073900"/>
            <a:ext cx="38100" cy="32385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7" name="AutoShape 7"/>
          <p:cNvSpPr/>
          <p:nvPr/>
        </p:nvSpPr>
        <p:spPr>
          <a:xfrm>
            <a:off x="17103282" y="3028950"/>
            <a:ext cx="38100" cy="4330700"/>
          </a:xfrm>
          <a:prstGeom prst="rect">
            <a:avLst/>
          </a:prstGeom>
          <a:solidFill>
            <a:srgbClr val="667538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0945" r="174" b="5583"/>
          <a:stretch>
            <a:fillRect/>
          </a:stretch>
        </p:blipFill>
        <p:spPr>
          <a:xfrm>
            <a:off x="8213283" y="2041259"/>
            <a:ext cx="6339025" cy="50504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t="800" b="800"/>
          <a:stretch>
            <a:fillRect/>
          </a:stretch>
        </p:blipFill>
        <p:spPr>
          <a:xfrm>
            <a:off x="13007772" y="5194300"/>
            <a:ext cx="3847897" cy="40640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1" name="AutoShape 11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BFDC80"/>
                  </a:solidFill>
                  <a:latin typeface="Roboto"/>
                </a:rPr>
                <a:t>BAKS CLOTHING COMPANY ADVERTISING STRATEGY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36361" y="2502724"/>
            <a:ext cx="14615279" cy="5281552"/>
            <a:chOff x="0" y="0"/>
            <a:chExt cx="19487038" cy="7042069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9487038" cy="6081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9"/>
                </a:lnSpc>
              </a:pPr>
              <a:r>
                <a:rPr lang="en-US" sz="5959">
                  <a:solidFill>
                    <a:srgbClr val="000000"/>
                  </a:solidFill>
                  <a:latin typeface="Abhaya Libre ExtraBold"/>
                </a:rPr>
                <a:t>Chwal i zachęcaj dziecko do ćwiczeń, nawet jeśli jest nieporadne: </a:t>
              </a:r>
            </a:p>
            <a:p>
              <a:pPr algn="ctr">
                <a:lnSpc>
                  <a:spcPts val="5899"/>
                </a:lnSpc>
              </a:pPr>
              <a:r>
                <a:rPr lang="en-US" sz="5959">
                  <a:solidFill>
                    <a:srgbClr val="000000"/>
                  </a:solidFill>
                  <a:latin typeface="Abhaya Libre ExtraBold"/>
                </a:rPr>
                <a:t>"Potrafiłeś zawiązać jedną pętelkę, </a:t>
              </a:r>
            </a:p>
            <a:p>
              <a:pPr algn="ctr">
                <a:lnSpc>
                  <a:spcPts val="5899"/>
                </a:lnSpc>
              </a:pPr>
              <a:r>
                <a:rPr lang="en-US" sz="5959">
                  <a:solidFill>
                    <a:srgbClr val="000000"/>
                  </a:solidFill>
                  <a:latin typeface="Abhaya Libre ExtraBold"/>
                </a:rPr>
                <a:t>spróbuj tak samo zrobić  z drugą". </a:t>
              </a:r>
            </a:p>
            <a:p>
              <a:pPr algn="ctr">
                <a:lnSpc>
                  <a:spcPts val="5899"/>
                </a:lnSpc>
              </a:pPr>
              <a:r>
                <a:rPr lang="en-US" sz="5959">
                  <a:solidFill>
                    <a:srgbClr val="000000"/>
                  </a:solidFill>
                  <a:latin typeface="Abhaya Libre ExtraBold"/>
                </a:rPr>
                <a:t>"Pięknie to pokolorowałeś</a:t>
              </a:r>
            </a:p>
            <a:p>
              <a:pPr algn="ctr">
                <a:lnSpc>
                  <a:spcPts val="5899"/>
                </a:lnSpc>
              </a:pPr>
              <a:r>
                <a:rPr lang="en-US" sz="5959">
                  <a:solidFill>
                    <a:srgbClr val="000000"/>
                  </a:solidFill>
                  <a:latin typeface="Abhaya Libre ExtraBold"/>
                </a:rPr>
                <a:t>zostało Ci jeszcze tylko…”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485100"/>
              <a:ext cx="19487038" cy="556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71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856185" y="1747328"/>
            <a:ext cx="8053036" cy="5780941"/>
            <a:chOff x="0" y="104775"/>
            <a:chExt cx="10737382" cy="7707921"/>
          </a:xfrm>
        </p:grpSpPr>
        <p:sp>
          <p:nvSpPr>
            <p:cNvPr id="4" name="TextBox 4"/>
            <p:cNvSpPr txBox="1"/>
            <p:nvPr/>
          </p:nvSpPr>
          <p:spPr>
            <a:xfrm>
              <a:off x="0" y="7163091"/>
              <a:ext cx="10737382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23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10736185" cy="1005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endParaRPr lang="en-US" sz="5600" spc="280" dirty="0">
                <a:solidFill>
                  <a:srgbClr val="667538"/>
                </a:solidFill>
                <a:latin typeface="Abhaya Libre ExtraBol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8512"/>
              <a:ext cx="10736185" cy="4398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359" dirty="0">
                  <a:solidFill>
                    <a:srgbClr val="FFFFFF"/>
                  </a:solidFill>
                  <a:latin typeface="Abhaya Libre ExtraBold Bold"/>
                </a:rPr>
                <a:t>PROPONUJ</a:t>
              </a:r>
              <a:r>
                <a:rPr lang="pl-PL" sz="3600" spc="359" dirty="0">
                  <a:solidFill>
                    <a:srgbClr val="FFFFFF"/>
                  </a:solidFill>
                  <a:latin typeface="Abhaya Libre ExtraBold Bold"/>
                </a:rPr>
                <a:t>Ę</a:t>
              </a:r>
              <a:r>
                <a:rPr lang="en-US" sz="3600" spc="359" dirty="0">
                  <a:solidFill>
                    <a:srgbClr val="FFFFFF"/>
                  </a:solidFill>
                  <a:latin typeface="Abhaya Libre ExtraBold Bold"/>
                </a:rPr>
                <a:t> PROSTE ZABAWY I CZYNNOŚCI, KTÓRE MAJĄ NA CELU WZMOCNIENIE 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spc="359" dirty="0">
                  <a:solidFill>
                    <a:srgbClr val="FFFFFF"/>
                  </a:solidFill>
                  <a:latin typeface="Abhaya Libre ExtraBold Bold"/>
                </a:rPr>
                <a:t>MIĘŚNI RĄK, DŁONI I PALCÓW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spc="359" dirty="0">
                  <a:solidFill>
                    <a:srgbClr val="FFFFFF"/>
                  </a:solidFill>
                  <a:latin typeface="Abhaya Libre ExtraBold Bold"/>
                </a:rPr>
                <a:t>ORAZ POPRAW</a:t>
              </a:r>
              <a:r>
                <a:rPr lang="pl-PL" sz="3600" spc="359" dirty="0">
                  <a:solidFill>
                    <a:srgbClr val="FFFFFF"/>
                  </a:solidFill>
                  <a:latin typeface="Abhaya Libre ExtraBold Bold"/>
                </a:rPr>
                <a:t>Ę</a:t>
              </a:r>
              <a:r>
                <a:rPr lang="en-US" sz="3600" spc="359" dirty="0">
                  <a:solidFill>
                    <a:srgbClr val="FFFFFF"/>
                  </a:solidFill>
                  <a:latin typeface="Abhaya Libre ExtraBold Bold"/>
                </a:rPr>
                <a:t> KOORDYNACJ</a:t>
              </a:r>
              <a:r>
                <a:rPr lang="pl-PL" sz="3600" spc="359" dirty="0">
                  <a:solidFill>
                    <a:srgbClr val="FFFFFF"/>
                  </a:solidFill>
                  <a:latin typeface="Abhaya Libre ExtraBold Bold"/>
                </a:rPr>
                <a:t>I</a:t>
              </a:r>
              <a:r>
                <a:rPr lang="en-US" sz="3600" spc="359" dirty="0">
                  <a:solidFill>
                    <a:srgbClr val="FFFFFF"/>
                  </a:solidFill>
                  <a:latin typeface="Abhaya Libre ExtraBold Bold"/>
                </a:rPr>
                <a:t> I PRECYZJ</a:t>
              </a:r>
              <a:r>
                <a:rPr lang="pl-PL" sz="3600" spc="359" dirty="0">
                  <a:solidFill>
                    <a:srgbClr val="FFFFFF"/>
                  </a:solidFill>
                  <a:latin typeface="Abhaya Libre ExtraBold Bold"/>
                </a:rPr>
                <a:t>I</a:t>
              </a:r>
              <a:r>
                <a:rPr lang="en-US" sz="3600" spc="359" dirty="0">
                  <a:solidFill>
                    <a:srgbClr val="FFFFFF"/>
                  </a:solidFill>
                  <a:latin typeface="Abhaya Libre ExtraBold Bold"/>
                </a:rPr>
                <a:t> RUCHÓW 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21878" b="21878"/>
          <a:stretch>
            <a:fillRect/>
          </a:stretch>
        </p:blipFill>
        <p:spPr>
          <a:xfrm>
            <a:off x="1740185" y="3204520"/>
            <a:ext cx="5161094" cy="439815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7381432" y="1152281"/>
            <a:ext cx="38100" cy="43307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10" name="AutoShape 10"/>
          <p:cNvSpPr/>
          <p:nvPr/>
        </p:nvSpPr>
        <p:spPr>
          <a:xfrm rot="-5400000">
            <a:off x="3414836" y="6002470"/>
            <a:ext cx="38100" cy="3238500"/>
          </a:xfrm>
          <a:prstGeom prst="rect">
            <a:avLst/>
          </a:prstGeom>
          <a:solidFill>
            <a:srgbClr val="667538"/>
          </a:solid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86022" y="1775533"/>
            <a:ext cx="11315956" cy="6735934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3" name="Group 3"/>
          <p:cNvGrpSpPr/>
          <p:nvPr/>
        </p:nvGrpSpPr>
        <p:grpSpPr>
          <a:xfrm>
            <a:off x="4460352" y="3532303"/>
            <a:ext cx="9367296" cy="3222394"/>
            <a:chOff x="0" y="0"/>
            <a:chExt cx="12489727" cy="4296525"/>
          </a:xfrm>
        </p:grpSpPr>
        <p:sp>
          <p:nvSpPr>
            <p:cNvPr id="4" name="TextBox 4"/>
            <p:cNvSpPr txBox="1"/>
            <p:nvPr/>
          </p:nvSpPr>
          <p:spPr>
            <a:xfrm>
              <a:off x="876771" y="-9525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76771" y="3679940"/>
              <a:ext cx="1073618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29536"/>
              <a:ext cx="12489727" cy="1711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4800" spc="384">
                  <a:solidFill>
                    <a:srgbClr val="667538"/>
                  </a:solidFill>
                  <a:latin typeface="Roboto"/>
                </a:rPr>
                <a:t>Wskazówki podczas odrabiania prac domowych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6721032" y="-158750"/>
            <a:ext cx="38100" cy="4330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688533" y="5721350"/>
            <a:ext cx="38100" cy="32385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6" name="AutoShape 6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endParaRPr lang="en-US" sz="1600" spc="120" dirty="0">
                <a:solidFill>
                  <a:srgbClr val="BFDC80"/>
                </a:solidFill>
                <a:latin typeface="Roboto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7376" y="2006600"/>
            <a:ext cx="8376149" cy="558584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386362" y="597834"/>
            <a:ext cx="8053036" cy="7447499"/>
            <a:chOff x="0" y="0"/>
            <a:chExt cx="10737382" cy="992999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446735"/>
              <a:ext cx="10737382" cy="7483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 Wykonuj zadania zawsze w tym samym miejscu (najlepiej przy własnym biurku) 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 i najlepiej w tym samym czasie, 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bo to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wspomaga gotowość do uczenia się</a:t>
              </a:r>
            </a:p>
            <a:p>
              <a:pPr algn="l">
                <a:lnSpc>
                  <a:spcPts val="4023"/>
                </a:lnSpc>
              </a:pPr>
              <a:endParaRPr lang="en-US" sz="4200" spc="63">
                <a:solidFill>
                  <a:srgbClr val="667538"/>
                </a:solidFill>
                <a:latin typeface="Abhaya Libre ExtraBold"/>
              </a:endParaRPr>
            </a:p>
            <a:p>
              <a:pPr algn="l">
                <a:lnSpc>
                  <a:spcPts val="4060"/>
                </a:lnSpc>
              </a:pPr>
              <a:endParaRPr lang="en-US" sz="4200" spc="63">
                <a:solidFill>
                  <a:srgbClr val="667538"/>
                </a:solidFill>
                <a:latin typeface="Abhaya Libre Extra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10736185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25024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46" b="774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88504"/>
            <a:ext cx="7824186" cy="6495088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1466850" y="-1403608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TextBox 4"/>
          <p:cNvSpPr txBox="1"/>
          <p:nvPr/>
        </p:nvSpPr>
        <p:spPr>
          <a:xfrm>
            <a:off x="1504950" y="900172"/>
            <a:ext cx="6465400" cy="395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600" spc="53">
                <a:solidFill>
                  <a:srgbClr val="BFDC80"/>
                </a:solidFill>
                <a:latin typeface="Abhaya Libre ExtraBold"/>
              </a:rPr>
              <a:t>Miejsce</a:t>
            </a:r>
          </a:p>
          <a:p>
            <a:pPr algn="ctr">
              <a:lnSpc>
                <a:spcPts val="5220"/>
              </a:lnSpc>
            </a:pPr>
            <a:r>
              <a:rPr lang="en-US" sz="3600" spc="53">
                <a:solidFill>
                  <a:srgbClr val="BFDC80"/>
                </a:solidFill>
                <a:latin typeface="Abhaya Libre ExtraBold"/>
              </a:rPr>
              <a:t>do pracy powinno być uprzątnięte, bez zbędnych przedmiotów przykuwających wzrok dziecka</a:t>
            </a:r>
          </a:p>
          <a:p>
            <a:pPr algn="ctr">
              <a:lnSpc>
                <a:spcPts val="5220"/>
              </a:lnSpc>
            </a:pPr>
            <a:r>
              <a:rPr lang="en-US" sz="3600" spc="53">
                <a:solidFill>
                  <a:srgbClr val="BFDC80"/>
                </a:solidFill>
                <a:latin typeface="Abhaya Libre ExtraBold"/>
              </a:rPr>
              <a:t> i  rozpraszających jego uwagę.</a:t>
            </a:r>
          </a:p>
        </p:txBody>
      </p:sp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67417" y="866531"/>
            <a:ext cx="12558026" cy="7907978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AutoShape 3"/>
          <p:cNvSpPr/>
          <p:nvPr/>
        </p:nvSpPr>
        <p:spPr>
          <a:xfrm>
            <a:off x="17259300" y="-486182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>
            <a:off x="1763280" y="7112000"/>
            <a:ext cx="38100" cy="4330700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5" name="Group 5"/>
          <p:cNvGrpSpPr/>
          <p:nvPr/>
        </p:nvGrpSpPr>
        <p:grpSpPr>
          <a:xfrm>
            <a:off x="-715477" y="9234973"/>
            <a:ext cx="18986824" cy="1053767"/>
            <a:chOff x="0" y="0"/>
            <a:chExt cx="25315765" cy="1405023"/>
          </a:xfrm>
        </p:grpSpPr>
        <p:sp>
          <p:nvSpPr>
            <p:cNvPr id="6" name="AutoShape 6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BFDC8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907254" y="256638"/>
              <a:ext cx="85021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endParaRPr lang="en-US" sz="1600" spc="120" dirty="0">
                <a:solidFill>
                  <a:srgbClr val="667538"/>
                </a:solidFill>
                <a:latin typeface="Roboto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0771" r="10771" b="23423"/>
          <a:stretch>
            <a:fillRect/>
          </a:stretch>
        </p:blipFill>
        <p:spPr>
          <a:xfrm>
            <a:off x="1750353" y="0"/>
            <a:ext cx="7371195" cy="926568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55961" y="856997"/>
            <a:ext cx="4897064" cy="3530793"/>
            <a:chOff x="0" y="0"/>
            <a:chExt cx="6529419" cy="470772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55789"/>
              <a:ext cx="6529419" cy="4051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FFFFFF"/>
                  </a:solidFill>
                  <a:latin typeface="Abhaya Libre ExtraBold"/>
                </a:rPr>
                <a:t>Należy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FFFFFF"/>
                  </a:solidFill>
                  <a:latin typeface="Abhaya Libre ExtraBold"/>
                </a:rPr>
                <a:t>zadbać o prawidłową pozycję podczas odrabiania lekcji: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6528222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60614" y="1258013"/>
            <a:ext cx="4897064" cy="6753005"/>
            <a:chOff x="0" y="-19049"/>
            <a:chExt cx="6529419" cy="900400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4576913"/>
              <a:ext cx="6529419" cy="4408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20"/>
                </a:lnSpc>
              </a:pPr>
              <a:r>
                <a:rPr lang="pl-PL" sz="3600" spc="53" dirty="0">
                  <a:solidFill>
                    <a:srgbClr val="FFFFFF"/>
                  </a:solidFill>
                  <a:latin typeface="Abhaya Libre ExtraBold"/>
                </a:rPr>
                <a:t>T</a:t>
              </a: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rzeba</a:t>
              </a:r>
              <a:endParaRPr lang="en-US" sz="3600" spc="53" dirty="0">
                <a:solidFill>
                  <a:srgbClr val="FFFFFF"/>
                </a:solidFill>
                <a:latin typeface="Abhaya Libre ExtraBold"/>
              </a:endParaRPr>
            </a:p>
            <a:p>
              <a:pPr algn="ctr">
                <a:lnSpc>
                  <a:spcPts val="5220"/>
                </a:lnSpc>
              </a:pP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zadbać</a:t>
              </a:r>
              <a:r>
                <a:rPr lang="en-US" sz="3600" spc="53" dirty="0">
                  <a:solidFill>
                    <a:srgbClr val="FFFFFF"/>
                  </a:solidFill>
                  <a:latin typeface="Abhaya Libre ExtraBold"/>
                </a:rPr>
                <a:t> o </a:t>
              </a: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ciszę</a:t>
              </a:r>
              <a:r>
                <a:rPr lang="en-US" sz="3600" spc="53" dirty="0">
                  <a:solidFill>
                    <a:srgbClr val="FFFFFF"/>
                  </a:solidFill>
                  <a:latin typeface="Abhaya Libre ExtraBold"/>
                </a:rPr>
                <a:t> – </a:t>
              </a: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wyłączyć</a:t>
              </a:r>
              <a:r>
                <a:rPr lang="en-US" sz="3600" spc="53" dirty="0">
                  <a:solidFill>
                    <a:srgbClr val="FFFFFF"/>
                  </a:solidFill>
                  <a:latin typeface="Abhaya Libre ExtraBold"/>
                </a:rPr>
                <a:t> </a:t>
              </a: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telewizor</a:t>
              </a:r>
              <a:r>
                <a:rPr lang="pl-PL" sz="3600" spc="53" dirty="0">
                  <a:solidFill>
                    <a:srgbClr val="FFFFFF"/>
                  </a:solidFill>
                  <a:latin typeface="Abhaya Libre ExtraBold"/>
                </a:rPr>
                <a:t> </a:t>
              </a:r>
              <a:r>
                <a:rPr lang="en-US" sz="3600" spc="53" dirty="0">
                  <a:solidFill>
                    <a:srgbClr val="FFFFFF"/>
                  </a:solidFill>
                  <a:latin typeface="Abhaya Libre ExtraBold"/>
                </a:rPr>
                <a:t> </a:t>
              </a:r>
              <a:r>
                <a:rPr lang="pl-PL" sz="3600" spc="53" dirty="0">
                  <a:solidFill>
                    <a:srgbClr val="FFFFFF"/>
                  </a:solidFill>
                  <a:latin typeface="Abhaya Libre ExtraBold"/>
                </a:rPr>
                <a:t>lub </a:t>
              </a: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sprzęt</a:t>
              </a:r>
              <a:r>
                <a:rPr lang="en-US" sz="3600" spc="53" dirty="0">
                  <a:solidFill>
                    <a:srgbClr val="FFFFFF"/>
                  </a:solidFill>
                  <a:latin typeface="Abhaya Libre ExtraBold"/>
                </a:rPr>
                <a:t> </a:t>
              </a: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grający</a:t>
              </a:r>
              <a:r>
                <a:rPr lang="en-US" sz="3600" spc="53" dirty="0">
                  <a:solidFill>
                    <a:srgbClr val="FFFFFF"/>
                  </a:solidFill>
                  <a:latin typeface="Abhaya Libre ExtraBold"/>
                </a:rPr>
                <a:t>.</a:t>
              </a:r>
            </a:p>
            <a:p>
              <a:pPr algn="ctr">
                <a:lnSpc>
                  <a:spcPts val="5220"/>
                </a:lnSpc>
              </a:pPr>
              <a:endParaRPr lang="en-US" sz="3600" spc="53" dirty="0">
                <a:solidFill>
                  <a:srgbClr val="FFFFFF"/>
                </a:solidFill>
                <a:latin typeface="Abhaya Libre Extra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49"/>
              <a:ext cx="6528222" cy="4483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2500" spc="320" dirty="0">
                  <a:solidFill>
                    <a:srgbClr val="667538"/>
                  </a:solidFill>
                  <a:latin typeface="Abhaya Libre ExtraBold Bold"/>
                </a:rPr>
                <a:t>PLECY</a:t>
              </a:r>
            </a:p>
            <a:p>
              <a:pPr algn="ctr">
                <a:lnSpc>
                  <a:spcPts val="3840"/>
                </a:lnSpc>
              </a:pPr>
              <a:r>
                <a:rPr lang="en-US" sz="2500" spc="320" dirty="0">
                  <a:solidFill>
                    <a:srgbClr val="667538"/>
                  </a:solidFill>
                  <a:latin typeface="Abhaya Libre ExtraBold Bold"/>
                </a:rPr>
                <a:t>PROSTO, RĘCE NIE PODPIERAJĄ GŁOWY – LEŻĄ SWOBODNIE NA BIURKU,</a:t>
              </a:r>
            </a:p>
            <a:p>
              <a:pPr algn="ctr">
                <a:lnSpc>
                  <a:spcPts val="3840"/>
                </a:lnSpc>
              </a:pPr>
              <a:r>
                <a:rPr lang="en-US" sz="2500" spc="320" dirty="0">
                  <a:solidFill>
                    <a:srgbClr val="667538"/>
                  </a:solidFill>
                  <a:latin typeface="Abhaya Libre ExtraBold Bold"/>
                </a:rPr>
                <a:t> NOGI MAJĄ</a:t>
              </a:r>
            </a:p>
            <a:p>
              <a:pPr algn="ctr">
                <a:lnSpc>
                  <a:spcPts val="3840"/>
                </a:lnSpc>
              </a:pPr>
              <a:r>
                <a:rPr lang="en-US" sz="2500" spc="320" dirty="0">
                  <a:solidFill>
                    <a:srgbClr val="667538"/>
                  </a:solidFill>
                  <a:latin typeface="Abhaya Libre ExtraBold Bold"/>
                </a:rPr>
                <a:t>ODPOWIEDNI PODPÓR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79582" y="406400"/>
            <a:ext cx="8052138" cy="3328464"/>
            <a:chOff x="0" y="0"/>
            <a:chExt cx="10736185" cy="4437952"/>
          </a:xfrm>
        </p:grpSpPr>
        <p:sp>
          <p:nvSpPr>
            <p:cNvPr id="3" name="TextBox 3"/>
            <p:cNvSpPr txBox="1"/>
            <p:nvPr/>
          </p:nvSpPr>
          <p:spPr>
            <a:xfrm>
              <a:off x="0" y="729764"/>
              <a:ext cx="8730782" cy="3708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Najważniejsze to dobrze trzymać narzędzie do pisania.</a:t>
              </a:r>
            </a:p>
            <a:p>
              <a:pPr algn="l">
                <a:lnSpc>
                  <a:spcPts val="4060"/>
                </a:lnSpc>
              </a:pPr>
              <a:endParaRPr lang="en-US" sz="4200" spc="63">
                <a:solidFill>
                  <a:srgbClr val="667538"/>
                </a:solidFill>
                <a:latin typeface="Abhaya Libre Extra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5301" r="5301" b="35697"/>
          <a:stretch>
            <a:fillRect/>
          </a:stretch>
        </p:blipFill>
        <p:spPr>
          <a:xfrm>
            <a:off x="724185" y="696788"/>
            <a:ext cx="5484243" cy="5259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18043" b="18043"/>
          <a:stretch>
            <a:fillRect/>
          </a:stretch>
        </p:blipFill>
        <p:spPr>
          <a:xfrm>
            <a:off x="2756185" y="4550975"/>
            <a:ext cx="5161094" cy="439815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9375332" y="4514850"/>
            <a:ext cx="8064500" cy="44767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AutoShape 9"/>
          <p:cNvSpPr/>
          <p:nvPr/>
        </p:nvSpPr>
        <p:spPr>
          <a:xfrm rot="-5400000">
            <a:off x="9813483" y="7073900"/>
            <a:ext cx="38100" cy="32385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10" name="AutoShape 10"/>
          <p:cNvSpPr/>
          <p:nvPr/>
        </p:nvSpPr>
        <p:spPr>
          <a:xfrm>
            <a:off x="17103282" y="3028950"/>
            <a:ext cx="38100" cy="4330700"/>
          </a:xfrm>
          <a:prstGeom prst="rect">
            <a:avLst/>
          </a:prstGeom>
          <a:solidFill>
            <a:srgbClr val="667538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t="25015" b="25015"/>
          <a:stretch>
            <a:fillRect/>
          </a:stretch>
        </p:blipFill>
        <p:spPr>
          <a:xfrm>
            <a:off x="8764656" y="4114800"/>
            <a:ext cx="4468126" cy="29768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17822" b="17822"/>
          <a:stretch>
            <a:fillRect/>
          </a:stretch>
        </p:blipFill>
        <p:spPr>
          <a:xfrm>
            <a:off x="13007772" y="5956499"/>
            <a:ext cx="3847897" cy="330180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4" name="AutoShape 14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endParaRPr lang="en-US" sz="1600" spc="120" dirty="0">
                <a:solidFill>
                  <a:srgbClr val="BFDC80"/>
                </a:solidFill>
                <a:latin typeface="Roboto"/>
              </a:endParaRP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85452" y="2070632"/>
            <a:ext cx="5256952" cy="349587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86000" y="429006"/>
            <a:ext cx="10210800" cy="7143238"/>
          </a:xfrm>
          <a:prstGeom prst="rect">
            <a:avLst/>
          </a:prstGeom>
          <a:solidFill>
            <a:srgbClr val="BFDC80"/>
          </a:solidFill>
        </p:spPr>
        <p:txBody>
          <a:bodyPr/>
          <a:lstStyle/>
          <a:p>
            <a:pPr algn="ctr"/>
            <a:r>
              <a:rPr lang="pl-PL" sz="4000" dirty="0">
                <a:solidFill>
                  <a:schemeClr val="accent1"/>
                </a:solidFill>
              </a:rPr>
              <a:t>ŻYCZĘ UDANEJ ZABAWY!!!</a:t>
            </a:r>
          </a:p>
        </p:txBody>
      </p:sp>
      <p:pic>
        <p:nvPicPr>
          <p:cNvPr id="9" name="Obraz 8" descr="Obraz zawierający roślina, kwiat, małe, siedzi&#10;&#10;Opis wygenerowany automatycznie">
            <a:extLst>
              <a:ext uri="{FF2B5EF4-FFF2-40B4-BE49-F238E27FC236}">
                <a16:creationId xmlns:a16="http://schemas.microsoft.com/office/drawing/2014/main" id="{DCE01932-6331-4468-8E73-21A3ECDD5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26995" y="4174350"/>
            <a:ext cx="1285804" cy="113453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BB49413-2F16-4297-8E0A-B28BB8337602}"/>
              </a:ext>
            </a:extLst>
          </p:cNvPr>
          <p:cNvSpPr txBox="1"/>
          <p:nvPr/>
        </p:nvSpPr>
        <p:spPr>
          <a:xfrm>
            <a:off x="9157099" y="5317350"/>
            <a:ext cx="115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3" tooltip="http://www.garnek.pl/doowa/9414246/wiosenne-kwiaty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4" tooltip="https://creativecommons.org/licenses/by-nc-nd/3.0/"/>
              </a:rPr>
              <a:t>CC BY-NC-ND</a:t>
            </a:r>
            <a:endParaRPr lang="pl-PL" sz="900"/>
          </a:p>
        </p:txBody>
      </p:sp>
      <p:pic>
        <p:nvPicPr>
          <p:cNvPr id="12" name="Obraz 11" descr="Obraz zawierający kwiat, roślina, siedzi, waza&#10;&#10;Opis wygenerowany automatycznie">
            <a:extLst>
              <a:ext uri="{FF2B5EF4-FFF2-40B4-BE49-F238E27FC236}">
                <a16:creationId xmlns:a16="http://schemas.microsoft.com/office/drawing/2014/main" id="{50FFE262-5D84-4678-B382-7E9C3FC1E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43600" y="2705100"/>
            <a:ext cx="89916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87D96C-CBF1-492B-AD08-F0480FB0AC27}"/>
              </a:ext>
            </a:extLst>
          </p:cNvPr>
          <p:cNvSpPr txBox="1"/>
          <p:nvPr/>
        </p:nvSpPr>
        <p:spPr>
          <a:xfrm>
            <a:off x="9079510" y="1024850"/>
            <a:ext cx="5246348" cy="4503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chemeClr val="accent1"/>
              </a:solidFill>
              <a:latin typeface="Abhaya Libre ExtraBold" panose="020B0604020202020204" charset="-18"/>
              <a:ea typeface="+mj-ea"/>
              <a:cs typeface="Abhaya Libre ExtraBold" panose="020B0604020202020204" charset="-18"/>
            </a:endParaRPr>
          </a:p>
        </p:txBody>
      </p:sp>
      <p:pic>
        <p:nvPicPr>
          <p:cNvPr id="9" name="Obraz 8" descr="Obraz zawierający wewnątrz, stół, osoba, żywność&#10;&#10;Opis wygenerowany automatycznie">
            <a:extLst>
              <a:ext uri="{FF2B5EF4-FFF2-40B4-BE49-F238E27FC236}">
                <a16:creationId xmlns:a16="http://schemas.microsoft.com/office/drawing/2014/main" id="{B3134F52-1612-45E2-82F1-2C321EF61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2904" y="1994489"/>
            <a:ext cx="7331031" cy="6298022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02815D5-6D01-43D7-B6E2-6A82936048F5}"/>
              </a:ext>
            </a:extLst>
          </p:cNvPr>
          <p:cNvSpPr txBox="1"/>
          <p:nvPr/>
        </p:nvSpPr>
        <p:spPr>
          <a:xfrm>
            <a:off x="9204110" y="2171700"/>
            <a:ext cx="4480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chemeClr val="accent2"/>
                </a:solidFill>
                <a:latin typeface="Abhaya Libre ExtraBold" panose="020B0604020202020204" charset="-18"/>
                <a:cs typeface="Abhaya Libre ExtraBold" panose="020B0604020202020204" charset="-18"/>
              </a:rPr>
              <a:t>Wyrabianie ciasta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EF4AF3-8264-474D-89FC-C89D9A0963EC}"/>
              </a:ext>
            </a:extLst>
          </p:cNvPr>
          <p:cNvSpPr txBox="1"/>
          <p:nvPr/>
        </p:nvSpPr>
        <p:spPr>
          <a:xfrm>
            <a:off x="9525000" y="4457700"/>
            <a:ext cx="44522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2"/>
                </a:solidFill>
                <a:latin typeface="Abhaya Libre ExtraBold" panose="020B0604020202020204" charset="-18"/>
                <a:cs typeface="Abhaya Libre ExtraBold" panose="020B0604020202020204" charset="-18"/>
              </a:rPr>
              <a:t>ugniataj w różne formy, wałkuj dłonią na blacie, baw się w wykonywanie precyzyjnych </a:t>
            </a:r>
            <a:r>
              <a:rPr lang="pl-PL" sz="3200" dirty="0" err="1">
                <a:solidFill>
                  <a:schemeClr val="accent2"/>
                </a:solidFill>
                <a:latin typeface="Abhaya Libre ExtraBold" panose="020B0604020202020204" charset="-18"/>
                <a:cs typeface="Abhaya Libre ExtraBold" panose="020B0604020202020204" charset="-18"/>
              </a:rPr>
              <a:t>minikształtów</a:t>
            </a:r>
            <a:r>
              <a:rPr lang="pl-PL" sz="3200" dirty="0">
                <a:solidFill>
                  <a:schemeClr val="accent2"/>
                </a:solidFill>
                <a:latin typeface="Abhaya Libre ExtraBold" panose="020B0604020202020204" charset="-18"/>
                <a:cs typeface="Abhaya Libre ExtraBold" panose="020B0604020202020204" charset="-18"/>
              </a:rPr>
              <a:t> samymi paluszkami.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6721032" y="-158750"/>
            <a:ext cx="38100" cy="4330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688533" y="5721350"/>
            <a:ext cx="38100" cy="3238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6916" b="6916"/>
          <a:stretch>
            <a:fillRect/>
          </a:stretch>
        </p:blipFill>
        <p:spPr>
          <a:xfrm>
            <a:off x="1994186" y="1668075"/>
            <a:ext cx="6050094" cy="695085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820851" y="822583"/>
            <a:ext cx="8053036" cy="7212631"/>
            <a:chOff x="0" y="85725"/>
            <a:chExt cx="10737382" cy="9616840"/>
          </a:xfrm>
        </p:grpSpPr>
        <p:sp>
          <p:nvSpPr>
            <p:cNvPr id="7" name="TextBox 7"/>
            <p:cNvSpPr txBox="1"/>
            <p:nvPr/>
          </p:nvSpPr>
          <p:spPr>
            <a:xfrm>
              <a:off x="0" y="2446734"/>
              <a:ext cx="10737382" cy="7255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-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obieranie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jajka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ze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skorupki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–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zadanie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wydawałoby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się</a:t>
              </a:r>
              <a:endParaRPr lang="en-US" sz="4200" spc="63" dirty="0">
                <a:solidFill>
                  <a:srgbClr val="667538"/>
                </a:solidFill>
                <a:latin typeface="Abhaya Libre ExtraBold"/>
              </a:endParaRPr>
            </a:p>
            <a:p>
              <a:pPr algn="ctr">
                <a:lnSpc>
                  <a:spcPts val="6090"/>
                </a:lnSpc>
              </a:pP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proste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, ale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czy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potrafisz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obrać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jajko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,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tak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,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żeby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powierzchnia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białka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była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gładka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?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(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doskonalenie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koordynacji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wzrokowo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–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ruchowej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10736185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25024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1" name="AutoShape 11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BFDC80"/>
                  </a:solidFill>
                  <a:latin typeface="Roboto"/>
                </a:rPr>
                <a:t>BAKS CLOTHING COMPANY ADVERTISING STRATEGY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7259300" y="-486182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>
            <a:off x="1763280" y="7112000"/>
            <a:ext cx="38100" cy="4330700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13" name="Group 13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4" name="AutoShape 14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BFDC8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5907254" y="256638"/>
              <a:ext cx="85021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endParaRPr lang="en-US" sz="1600" spc="120" dirty="0">
                <a:solidFill>
                  <a:srgbClr val="667538"/>
                </a:solidFill>
                <a:latin typeface="Roboto"/>
              </a:endParaRPr>
            </a:p>
          </p:txBody>
        </p:sp>
      </p:grpSp>
      <p:pic>
        <p:nvPicPr>
          <p:cNvPr id="20" name="Obraz 19" descr="Obraz zawierający wewnątrz, małe, siedzi, zabawka&#10;&#10;Opis wygenerowany automatycznie">
            <a:extLst>
              <a:ext uri="{FF2B5EF4-FFF2-40B4-BE49-F238E27FC236}">
                <a16:creationId xmlns:a16="http://schemas.microsoft.com/office/drawing/2014/main" id="{9191CF6D-1CB1-4C98-941D-8093E9048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V="1">
            <a:off x="8077200" y="-9637601"/>
            <a:ext cx="7924800" cy="9637601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91B14335-9540-4C35-A6AB-E1990889F5D5}"/>
              </a:ext>
            </a:extLst>
          </p:cNvPr>
          <p:cNvSpPr txBox="1"/>
          <p:nvPr/>
        </p:nvSpPr>
        <p:spPr>
          <a:xfrm>
            <a:off x="8077200" y="10287000"/>
            <a:ext cx="7924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3" tooltip="https://szary.pe/kupujemy-dzidziusiowi-zabawki-2/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4" tooltip="https://creativecommons.org/licenses/by-sa/3.0/"/>
              </a:rPr>
              <a:t>CC BY-SA</a:t>
            </a:r>
            <a:endParaRPr lang="pl-PL" sz="900"/>
          </a:p>
        </p:txBody>
      </p:sp>
      <p:pic>
        <p:nvPicPr>
          <p:cNvPr id="24" name="Obraz 23" descr="Obraz zawierający rysunek&#10;&#10;Opis wygenerowany automatycznie">
            <a:extLst>
              <a:ext uri="{FF2B5EF4-FFF2-40B4-BE49-F238E27FC236}">
                <a16:creationId xmlns:a16="http://schemas.microsoft.com/office/drawing/2014/main" id="{4C939467-701C-460F-93A9-472F18304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97453" y="0"/>
            <a:ext cx="5747047" cy="5075529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50BF505F-5B55-40F7-85F7-644E84C92C96}"/>
              </a:ext>
            </a:extLst>
          </p:cNvPr>
          <p:cNvSpPr txBox="1"/>
          <p:nvPr/>
        </p:nvSpPr>
        <p:spPr>
          <a:xfrm>
            <a:off x="7397453" y="10287000"/>
            <a:ext cx="57470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6" tooltip="http://www.freephotoshop.org/2011/01/balloons-psd/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7" tooltip="https://creativecommons.org/licenses/by/3.0/"/>
              </a:rPr>
              <a:t>CC BY</a:t>
            </a:r>
            <a:endParaRPr lang="pl-PL" sz="900"/>
          </a:p>
        </p:txBody>
      </p:sp>
      <p:pic>
        <p:nvPicPr>
          <p:cNvPr id="30" name="Obraz 29" descr="Obraz zawierający plaster miodu, siedzi, piłka nożna, gra&#10;&#10;Opis wygenerowany automatycznie">
            <a:extLst>
              <a:ext uri="{FF2B5EF4-FFF2-40B4-BE49-F238E27FC236}">
                <a16:creationId xmlns:a16="http://schemas.microsoft.com/office/drawing/2014/main" id="{8A2378DC-8220-4DBA-8C04-5561277C49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V="1">
            <a:off x="11253909" y="11087100"/>
            <a:ext cx="6858000" cy="253668"/>
          </a:xfrm>
          <a:prstGeom prst="rect">
            <a:avLst/>
          </a:prstGeom>
        </p:spPr>
      </p:pic>
      <p:pic>
        <p:nvPicPr>
          <p:cNvPr id="40" name="Obraz 39" descr="Obraz zawierający ptak, latanie, zewnętrzne, stado&#10;&#10;Opis wygenerowany automatycznie">
            <a:extLst>
              <a:ext uri="{FF2B5EF4-FFF2-40B4-BE49-F238E27FC236}">
                <a16:creationId xmlns:a16="http://schemas.microsoft.com/office/drawing/2014/main" id="{A2A1EADC-EC7B-4732-8F78-5D6E1FD90B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181599" y="5366460"/>
            <a:ext cx="5829301" cy="3282240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EABFD5E3-D800-4FD6-9027-C9F3EB9B5DFC}"/>
              </a:ext>
            </a:extLst>
          </p:cNvPr>
          <p:cNvSpPr txBox="1"/>
          <p:nvPr/>
        </p:nvSpPr>
        <p:spPr>
          <a:xfrm>
            <a:off x="533400" y="800100"/>
            <a:ext cx="68640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2"/>
                </a:solidFill>
                <a:latin typeface="Abhaya Libre ExtraBold" panose="020B0604020202020204" charset="-18"/>
                <a:cs typeface="Abhaya Libre ExtraBold" panose="020B0604020202020204" charset="-18"/>
              </a:rPr>
              <a:t>Zabawy z piłką, balonem, naśladowanie latających ptaków czy samolotów- to ćwiczenia wspomagające mięśnie ramienia i przedramienia oraz zmniejszające napięcie mięśniowe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26387" y="753150"/>
            <a:ext cx="6555045" cy="815732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7034220" y="7092950"/>
            <a:ext cx="38100" cy="4330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1240982" y="-205132"/>
            <a:ext cx="38100" cy="32385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-301787" y="9635514"/>
            <a:ext cx="19005874" cy="1034717"/>
            <a:chOff x="0" y="0"/>
            <a:chExt cx="25341165" cy="1379623"/>
          </a:xfrm>
        </p:grpSpPr>
        <p:sp>
          <p:nvSpPr>
            <p:cNvPr id="6" name="AutoShape 6"/>
            <p:cNvSpPr/>
            <p:nvPr/>
          </p:nvSpPr>
          <p:spPr>
            <a:xfrm rot="5400000">
              <a:off x="11980771" y="-11980771"/>
              <a:ext cx="1379623" cy="25341165"/>
            </a:xfrm>
            <a:prstGeom prst="rect">
              <a:avLst/>
            </a:prstGeom>
            <a:solidFill>
              <a:srgbClr val="66753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500854" y="256638"/>
              <a:ext cx="88577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endParaRPr lang="en-US" sz="1600" spc="120" dirty="0">
                <a:solidFill>
                  <a:srgbClr val="BFDC80"/>
                </a:solidFill>
                <a:latin typeface="Roboto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8051" y="2349172"/>
            <a:ext cx="5911717" cy="5607328"/>
            <a:chOff x="0" y="0"/>
            <a:chExt cx="7882290" cy="7476437"/>
          </a:xfrm>
        </p:grpSpPr>
        <p:sp>
          <p:nvSpPr>
            <p:cNvPr id="9" name="TextBox 9"/>
            <p:cNvSpPr txBox="1"/>
            <p:nvPr/>
          </p:nvSpPr>
          <p:spPr>
            <a:xfrm>
              <a:off x="5767855" y="-47625"/>
              <a:ext cx="752829" cy="74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20%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129460" y="4142967"/>
              <a:ext cx="752829" cy="74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Item 2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20%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564730" y="6732895"/>
              <a:ext cx="752829" cy="74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Item 3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20%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142967"/>
              <a:ext cx="752829" cy="74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Item 4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20%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61606" y="-47625"/>
              <a:ext cx="752829" cy="74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Item 5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20%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761926" y="201080"/>
              <a:ext cx="6358438" cy="6358438"/>
              <a:chOff x="-12700" y="-12700"/>
              <a:chExt cx="25400" cy="25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-12700"/>
                <a:ext cx="122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259" h="12700">
                    <a:moveTo>
                      <a:pt x="0" y="0"/>
                    </a:moveTo>
                    <a:lnTo>
                      <a:pt x="0" y="0"/>
                    </a:lnTo>
                    <a:cubicBezTo>
                      <a:pt x="5737" y="0"/>
                      <a:pt x="10762" y="3846"/>
                      <a:pt x="12259" y="9384"/>
                    </a:cubicBez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BFDC80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-3925"/>
                <a:ext cx="13851" cy="14559"/>
              </a:xfrm>
              <a:custGeom>
                <a:avLst/>
                <a:gdLst/>
                <a:ahLst/>
                <a:cxnLst/>
                <a:rect l="l" t="t" r="r" b="b"/>
                <a:pathLst>
                  <a:path w="13851" h="14559">
                    <a:moveTo>
                      <a:pt x="12078" y="0"/>
                    </a:moveTo>
                    <a:cubicBezTo>
                      <a:pt x="13851" y="5457"/>
                      <a:pt x="11746" y="11424"/>
                      <a:pt x="6942" y="14560"/>
                    </a:cubicBezTo>
                    <a:lnTo>
                      <a:pt x="0" y="3925"/>
                    </a:lnTo>
                    <a:close/>
                  </a:path>
                </a:pathLst>
              </a:custGeom>
              <a:solidFill>
                <a:srgbClr val="85CB85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-7969" y="0"/>
                <a:ext cx="15434" cy="13647"/>
              </a:xfrm>
              <a:custGeom>
                <a:avLst/>
                <a:gdLst/>
                <a:ahLst/>
                <a:cxnLst/>
                <a:rect l="l" t="t" r="r" b="b"/>
                <a:pathLst>
                  <a:path w="15434" h="13647">
                    <a:moveTo>
                      <a:pt x="15434" y="10275"/>
                    </a:moveTo>
                    <a:cubicBezTo>
                      <a:pt x="10793" y="13647"/>
                      <a:pt x="4467" y="13488"/>
                      <a:pt x="0" y="9889"/>
                    </a:cubicBezTo>
                    <a:lnTo>
                      <a:pt x="7969" y="0"/>
                    </a:lnTo>
                    <a:close/>
                  </a:path>
                </a:pathLst>
              </a:custGeom>
              <a:solidFill>
                <a:srgbClr val="50B68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13910" y="-4523"/>
                <a:ext cx="13910" cy="14798"/>
              </a:xfrm>
              <a:custGeom>
                <a:avLst/>
                <a:gdLst/>
                <a:ahLst/>
                <a:cxnLst/>
                <a:rect l="l" t="t" r="r" b="b"/>
                <a:pathLst>
                  <a:path w="13910" h="14798">
                    <a:moveTo>
                      <a:pt x="6445" y="14798"/>
                    </a:moveTo>
                    <a:cubicBezTo>
                      <a:pt x="1804" y="11425"/>
                      <a:pt x="0" y="5360"/>
                      <a:pt x="2043" y="0"/>
                    </a:cubicBezTo>
                    <a:lnTo>
                      <a:pt x="13910" y="4523"/>
                    </a:lnTo>
                    <a:close/>
                  </a:path>
                </a:pathLst>
              </a:custGeom>
              <a:solidFill>
                <a:srgbClr val="209E95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-12078" y="-12700"/>
                <a:ext cx="1207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078" h="12700">
                    <a:moveTo>
                      <a:pt x="0" y="8775"/>
                    </a:moveTo>
                    <a:cubicBezTo>
                      <a:pt x="1700" y="3543"/>
                      <a:pt x="6575" y="1"/>
                      <a:pt x="12077" y="0"/>
                    </a:cubicBezTo>
                    <a:lnTo>
                      <a:pt x="12078" y="12700"/>
                    </a:lnTo>
                    <a:close/>
                  </a:path>
                </a:pathLst>
              </a:custGeom>
              <a:solidFill>
                <a:srgbClr val="008594"/>
              </a:solidFill>
            </p:spPr>
          </p:sp>
        </p:grp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 t="2003" b="2003"/>
          <a:stretch>
            <a:fillRect/>
          </a:stretch>
        </p:blipFill>
        <p:spPr>
          <a:xfrm>
            <a:off x="1028700" y="976332"/>
            <a:ext cx="6024570" cy="771096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8578489" y="1040626"/>
            <a:ext cx="8053036" cy="6430366"/>
            <a:chOff x="0" y="85725"/>
            <a:chExt cx="10737382" cy="8573823"/>
          </a:xfrm>
        </p:grpSpPr>
        <p:sp>
          <p:nvSpPr>
            <p:cNvPr id="22" name="TextBox 22"/>
            <p:cNvSpPr txBox="1"/>
            <p:nvPr/>
          </p:nvSpPr>
          <p:spPr>
            <a:xfrm>
              <a:off x="0" y="2446735"/>
              <a:ext cx="10737382" cy="6212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-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pomaga</a:t>
              </a:r>
              <a:r>
                <a:rPr lang="pl-PL" sz="4200" spc="63" dirty="0">
                  <a:solidFill>
                    <a:srgbClr val="667538"/>
                  </a:solidFill>
                  <a:latin typeface="Abhaya Libre ExtraBold"/>
                </a:rPr>
                <a:t>nie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mamie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podczas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pieczenia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ciast</a:t>
              </a:r>
              <a:r>
                <a:rPr lang="pl-PL" sz="4200" spc="63" dirty="0">
                  <a:solidFill>
                    <a:srgbClr val="667538"/>
                  </a:solidFill>
                  <a:latin typeface="Abhaya Libre ExtraBold"/>
                </a:rPr>
                <a:t>, robienia naleśników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: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uczę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się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oddzielić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żółtko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od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białka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,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ubijam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mikserem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lub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trzepaczką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pianę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,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wyrabiam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ciasto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na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kruche</a:t>
              </a:r>
              <a:r>
                <a:rPr lang="en-US" sz="4200" spc="63" dirty="0">
                  <a:solidFill>
                    <a:srgbClr val="667538"/>
                  </a:solidFill>
                  <a:latin typeface="Abhaya Libre ExtraBold"/>
                </a:rPr>
                <a:t> </a:t>
              </a:r>
              <a:r>
                <a:rPr lang="en-US" sz="4200" spc="63" dirty="0" err="1">
                  <a:solidFill>
                    <a:srgbClr val="667538"/>
                  </a:solidFill>
                  <a:latin typeface="Abhaya Libre ExtraBold"/>
                </a:rPr>
                <a:t>ciasteczka</a:t>
              </a:r>
              <a:endParaRPr lang="en-US" sz="4200" spc="63" dirty="0">
                <a:solidFill>
                  <a:srgbClr val="667538"/>
                </a:solidFill>
                <a:latin typeface="Abhaya Libre ExtraBold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85725"/>
              <a:ext cx="10736185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25024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693569" y="1070805"/>
            <a:ext cx="11378245" cy="6735934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AutoShape 3"/>
          <p:cNvSpPr/>
          <p:nvPr/>
        </p:nvSpPr>
        <p:spPr>
          <a:xfrm>
            <a:off x="990600" y="-389817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>
            <a:off x="16218114" y="7073900"/>
            <a:ext cx="38100" cy="4330700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5" name="Group 5"/>
          <p:cNvGrpSpPr/>
          <p:nvPr/>
        </p:nvGrpSpPr>
        <p:grpSpPr>
          <a:xfrm>
            <a:off x="3276601" y="1070805"/>
            <a:ext cx="10247400" cy="7308381"/>
            <a:chOff x="-2583085" y="104775"/>
            <a:chExt cx="13663200" cy="9744508"/>
          </a:xfrm>
        </p:grpSpPr>
        <p:sp>
          <p:nvSpPr>
            <p:cNvPr id="6" name="TextBox 6"/>
            <p:cNvSpPr txBox="1"/>
            <p:nvPr/>
          </p:nvSpPr>
          <p:spPr>
            <a:xfrm>
              <a:off x="0" y="9185962"/>
              <a:ext cx="11080115" cy="663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89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583085" y="104775"/>
              <a:ext cx="13661967" cy="66206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endParaRPr dirty="0"/>
            </a:p>
            <a:p>
              <a:pPr algn="ctr">
                <a:lnSpc>
                  <a:spcPts val="6400"/>
                </a:lnSpc>
              </a:pPr>
              <a:endParaRPr lang="pl-PL" dirty="0"/>
            </a:p>
            <a:p>
              <a:pPr algn="ctr">
                <a:lnSpc>
                  <a:spcPts val="6400"/>
                </a:lnSpc>
              </a:pPr>
              <a:endParaRPr lang="pl-PL" dirty="0"/>
            </a:p>
            <a:p>
              <a:pPr algn="ctr">
                <a:lnSpc>
                  <a:spcPts val="6400"/>
                </a:lnSpc>
              </a:pPr>
              <a:r>
                <a:rPr lang="pl-PL" sz="6400" spc="320" dirty="0">
                  <a:solidFill>
                    <a:srgbClr val="667538"/>
                  </a:solidFill>
                  <a:latin typeface="Abhaya Libre ExtraBold Bold"/>
                </a:rPr>
                <a:t>WIOSENNE PORZĄDKI –</a:t>
              </a:r>
            </a:p>
            <a:p>
              <a:pPr algn="ctr">
                <a:lnSpc>
                  <a:spcPts val="6400"/>
                </a:lnSpc>
              </a:pPr>
              <a:r>
                <a:rPr lang="en-US" sz="6400" spc="320" dirty="0">
                  <a:solidFill>
                    <a:srgbClr val="667538"/>
                  </a:solidFill>
                  <a:latin typeface="Abhaya Libre ExtraBold Bold"/>
                </a:rPr>
                <a:t>PRZYJEMNE Z POŻYTECZNYM: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910141"/>
              <a:ext cx="11078879" cy="679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0" name="AutoShape 10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BFDC8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5907254" y="256638"/>
              <a:ext cx="85021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endParaRPr lang="en-US" sz="1600" spc="120" dirty="0">
                <a:solidFill>
                  <a:srgbClr val="667538"/>
                </a:solidFill>
                <a:latin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94640" y="667329"/>
            <a:ext cx="13098719" cy="8181417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>
            <a:off x="990600" y="-389817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5" name="AutoShape 5"/>
          <p:cNvSpPr/>
          <p:nvPr/>
        </p:nvSpPr>
        <p:spPr>
          <a:xfrm rot="-5400000">
            <a:off x="16218114" y="7073900"/>
            <a:ext cx="38100" cy="4330700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6" name="Group 6"/>
          <p:cNvGrpSpPr/>
          <p:nvPr/>
        </p:nvGrpSpPr>
        <p:grpSpPr>
          <a:xfrm>
            <a:off x="9144000" y="-142001"/>
            <a:ext cx="6270274" cy="7970041"/>
            <a:chOff x="0" y="0"/>
            <a:chExt cx="8360365" cy="10626722"/>
          </a:xfrm>
        </p:grpSpPr>
        <p:sp>
          <p:nvSpPr>
            <p:cNvPr id="7" name="TextBox 7"/>
            <p:cNvSpPr txBox="1"/>
            <p:nvPr/>
          </p:nvSpPr>
          <p:spPr>
            <a:xfrm>
              <a:off x="0" y="619726"/>
              <a:ext cx="8360365" cy="65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36036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47381"/>
              <a:ext cx="8360365" cy="6114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- polerujemy szyby – doskonałe ćwiczenie wzmacniające obręcz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barkową, 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spróbuj najpierw jedną, potem drugą ręką ;-)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899080"/>
              <a:ext cx="836036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972037"/>
              <a:ext cx="8360365" cy="65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800" spc="42">
                  <a:solidFill>
                    <a:srgbClr val="667538"/>
                  </a:solidFill>
                  <a:latin typeface="Roboto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304686"/>
              <a:ext cx="836036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 t="12613" b="12613"/>
          <a:stretch>
            <a:fillRect/>
          </a:stretch>
        </p:blipFill>
        <p:spPr>
          <a:xfrm>
            <a:off x="1897105" y="2460179"/>
            <a:ext cx="6407966" cy="63885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6721032" y="-158750"/>
            <a:ext cx="38100" cy="4330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688533" y="5721350"/>
            <a:ext cx="38100" cy="3238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6916" b="6916"/>
          <a:stretch>
            <a:fillRect/>
          </a:stretch>
        </p:blipFill>
        <p:spPr>
          <a:xfrm>
            <a:off x="1994186" y="1668075"/>
            <a:ext cx="6050094" cy="695085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901638" y="1244133"/>
            <a:ext cx="8537760" cy="6420862"/>
            <a:chOff x="0" y="0"/>
            <a:chExt cx="11383680" cy="8561150"/>
          </a:xfrm>
        </p:grpSpPr>
        <p:sp>
          <p:nvSpPr>
            <p:cNvPr id="7" name="TextBox 7"/>
            <p:cNvSpPr txBox="1"/>
            <p:nvPr/>
          </p:nvSpPr>
          <p:spPr>
            <a:xfrm>
              <a:off x="0" y="2446735"/>
              <a:ext cx="11383680" cy="6114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- ścieramy kurze i czyścimy zewnętrzną stronę szafek –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 zmocz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szmatkę w wodzie z płynem i wyciśnij tak, żeby była prawie sucha.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Udało Ci się?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11382411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250246"/>
              <a:ext cx="11382411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1" name="AutoShape 11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endParaRPr lang="en-US" sz="1600" spc="120" dirty="0">
                <a:solidFill>
                  <a:srgbClr val="BFDC80"/>
                </a:solidFill>
                <a:latin typeface="Roboto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498</Words>
  <Application>Microsoft Office PowerPoint</Application>
  <PresentationFormat>Niestandardowy</PresentationFormat>
  <Paragraphs>89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3" baseType="lpstr">
      <vt:lpstr>Arimo</vt:lpstr>
      <vt:lpstr>Roboto</vt:lpstr>
      <vt:lpstr>Arial</vt:lpstr>
      <vt:lpstr>Wingdings 3</vt:lpstr>
      <vt:lpstr>Trebuchet MS</vt:lpstr>
      <vt:lpstr>Abhaya Libre ExtraBold</vt:lpstr>
      <vt:lpstr>Abhaya Libre ExtraBold Bold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Ogrodzki</dc:creator>
  <cp:lastModifiedBy>Michał Ogrodzki</cp:lastModifiedBy>
  <cp:revision>8</cp:revision>
  <dcterms:created xsi:type="dcterms:W3CDTF">2020-04-23T16:06:11Z</dcterms:created>
  <dcterms:modified xsi:type="dcterms:W3CDTF">2020-04-23T17:56:04Z</dcterms:modified>
</cp:coreProperties>
</file>