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B0604020202020204" charset="-18"/>
      <p:regular r:id="rId17"/>
      <p:bold r:id="rId18"/>
      <p:italic r:id="rId19"/>
      <p:boldItalic r:id="rId20"/>
    </p:embeddedFont>
    <p:embeddedFont>
      <p:font typeface="Architects Daughter" panose="020B0604020202020204" charset="0"/>
      <p:regular r:id="rId21"/>
    </p:embeddedFont>
    <p:embeddedFont>
      <p:font typeface="Playfair Display" panose="020B0604020202020204" charset="-18"/>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2bc523477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2bc523477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2bc523477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a2bc523477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277c07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277c07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12d4631b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12d4631b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30db6852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30db6852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277c078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277c078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277c078dc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277c078dc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277c078d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277c078dc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12d4631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12d4631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a2bc523477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a2bc52347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277c078dc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277c078dc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277c078d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277c078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277c078dc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277c078dc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lgn="ctr">
              <a:spcBef>
                <a:spcPts val="0"/>
              </a:spcBef>
              <a:spcAft>
                <a:spcPts val="0"/>
              </a:spcAft>
              <a:buSzPts val="3200"/>
              <a:buNone/>
              <a:defRPr>
                <a:latin typeface="Architects Daughter"/>
                <a:ea typeface="Architects Daughter"/>
                <a:cs typeface="Architects Daughter"/>
                <a:sym typeface="Architects Daughter"/>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8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x-OK3Kt-Up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aviva.pl/blog-porady/zycie-i-zdrowie/2019/co-musisz-wiedziec-powazne-choroby-polako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229725"/>
            <a:ext cx="2951400" cy="15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i="1">
                <a:latin typeface="Architects Daughter"/>
                <a:ea typeface="Architects Daughter"/>
                <a:cs typeface="Architects Daughter"/>
                <a:sym typeface="Architects Daughter"/>
              </a:rPr>
              <a:t>Zdrowie na talerzu</a:t>
            </a:r>
            <a:endParaRPr i="1">
              <a:latin typeface="Architects Daughter"/>
              <a:ea typeface="Architects Daughter"/>
              <a:cs typeface="Architects Daughter"/>
              <a:sym typeface="Architects Daughte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Architects Daughter"/>
                <a:ea typeface="Architects Daughter"/>
                <a:cs typeface="Architects Daughter"/>
                <a:sym typeface="Architects Daughter"/>
              </a:rPr>
              <a:t>Wszystko zależy od Ciebie...</a:t>
            </a:r>
            <a:endParaRPr>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26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dirty="0">
                <a:solidFill>
                  <a:srgbClr val="434343"/>
                </a:solidFill>
                <a:effectLst>
                  <a:outerShdw blurRad="38100" dist="38100" dir="2700000" algn="tl">
                    <a:srgbClr val="000000">
                      <a:alpha val="43137"/>
                    </a:srgbClr>
                  </a:outerShdw>
                </a:effectLst>
                <a:latin typeface="Architects Daughter"/>
                <a:ea typeface="Architects Daughter"/>
                <a:cs typeface="Architects Daughter"/>
                <a:sym typeface="Architects Daughter"/>
              </a:rPr>
              <a:t>Wyeliminuj stres, nie zajadaj go !</a:t>
            </a:r>
            <a:endParaRPr dirty="0">
              <a:solidFill>
                <a:srgbClr val="434343"/>
              </a:solidFill>
              <a:effectLst>
                <a:outerShdw blurRad="38100" dist="38100" dir="2700000" algn="tl">
                  <a:srgbClr val="000000">
                    <a:alpha val="43137"/>
                  </a:srgbClr>
                </a:outerShdw>
              </a:effectLst>
              <a:latin typeface="Architects Daughter"/>
              <a:ea typeface="Architects Daughter"/>
              <a:cs typeface="Architects Daughter"/>
              <a:sym typeface="Architects Daughter"/>
            </a:endParaRPr>
          </a:p>
        </p:txBody>
      </p:sp>
      <p:pic>
        <p:nvPicPr>
          <p:cNvPr id="123" name="Google Shape;123;p22"/>
          <p:cNvPicPr preferRelativeResize="0"/>
          <p:nvPr/>
        </p:nvPicPr>
        <p:blipFill>
          <a:blip r:embed="rId3">
            <a:alphaModFix/>
          </a:blip>
          <a:stretch>
            <a:fillRect/>
          </a:stretch>
        </p:blipFill>
        <p:spPr>
          <a:xfrm>
            <a:off x="3464650" y="1529150"/>
            <a:ext cx="5679350" cy="3501949"/>
          </a:xfrm>
          <a:prstGeom prst="rect">
            <a:avLst/>
          </a:prstGeom>
          <a:noFill/>
          <a:ln>
            <a:noFill/>
          </a:ln>
        </p:spPr>
      </p:pic>
      <p:sp>
        <p:nvSpPr>
          <p:cNvPr id="124" name="Google Shape;12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Architects Daughter"/>
                <a:ea typeface="Architects Daughter"/>
                <a:cs typeface="Architects Daughter"/>
                <a:sym typeface="Architects Daughter"/>
              </a:rPr>
              <a:t>Długotrwały stres jest niekorzystny dla zdrowia, ponieważ powoduje:</a:t>
            </a:r>
            <a:endParaRPr>
              <a:latin typeface="Architects Daughter"/>
              <a:ea typeface="Architects Daughter"/>
              <a:cs typeface="Architects Daughter"/>
              <a:sym typeface="Architects Daughter"/>
            </a:endParaRPr>
          </a:p>
          <a:p>
            <a:pPr marL="457200" lvl="0" indent="-311150" algn="l" rtl="0">
              <a:lnSpc>
                <a:spcPct val="147115"/>
              </a:lnSpc>
              <a:spcBef>
                <a:spcPts val="1600"/>
              </a:spcBef>
              <a:spcAft>
                <a:spcPts val="0"/>
              </a:spcAft>
              <a:buClr>
                <a:srgbClr val="434343"/>
              </a:buClr>
              <a:buSzPts val="1300"/>
              <a:buFont typeface="Architects Daughter"/>
              <a:buChar char="●"/>
            </a:pPr>
            <a:r>
              <a:rPr lang="pl" sz="1300">
                <a:solidFill>
                  <a:srgbClr val="434343"/>
                </a:solidFill>
                <a:highlight>
                  <a:srgbClr val="FFFFFF"/>
                </a:highlight>
                <a:latin typeface="Architects Daughter"/>
                <a:ea typeface="Architects Daughter"/>
                <a:cs typeface="Architects Daughter"/>
                <a:sym typeface="Architects Daughter"/>
              </a:rPr>
              <a:t>nadciśnienie,</a:t>
            </a:r>
            <a:endParaRPr sz="1300">
              <a:solidFill>
                <a:srgbClr val="434343"/>
              </a:solidFill>
              <a:highlight>
                <a:srgbClr val="FFFFFF"/>
              </a:highlight>
              <a:latin typeface="Architects Daughter"/>
              <a:ea typeface="Architects Daughter"/>
              <a:cs typeface="Architects Daughter"/>
              <a:sym typeface="Architects Daughter"/>
            </a:endParaRPr>
          </a:p>
          <a:p>
            <a:pPr marL="457200" lvl="0" indent="-311150" algn="l" rtl="0">
              <a:lnSpc>
                <a:spcPct val="147115"/>
              </a:lnSpc>
              <a:spcBef>
                <a:spcPts val="0"/>
              </a:spcBef>
              <a:spcAft>
                <a:spcPts val="0"/>
              </a:spcAft>
              <a:buClr>
                <a:srgbClr val="434343"/>
              </a:buClr>
              <a:buSzPts val="1300"/>
              <a:buFont typeface="Architects Daughter"/>
              <a:buChar char="●"/>
            </a:pPr>
            <a:r>
              <a:rPr lang="pl" sz="1300">
                <a:solidFill>
                  <a:srgbClr val="434343"/>
                </a:solidFill>
                <a:highlight>
                  <a:srgbClr val="FFFFFF"/>
                </a:highlight>
                <a:latin typeface="Architects Daughter"/>
                <a:ea typeface="Architects Daughter"/>
                <a:cs typeface="Architects Daughter"/>
                <a:sym typeface="Architects Daughter"/>
              </a:rPr>
              <a:t>kołatanie serca,</a:t>
            </a:r>
            <a:endParaRPr sz="1300">
              <a:solidFill>
                <a:srgbClr val="434343"/>
              </a:solidFill>
              <a:highlight>
                <a:srgbClr val="FFFFFF"/>
              </a:highlight>
              <a:latin typeface="Architects Daughter"/>
              <a:ea typeface="Architects Daughter"/>
              <a:cs typeface="Architects Daughter"/>
              <a:sym typeface="Architects Daughter"/>
            </a:endParaRPr>
          </a:p>
          <a:p>
            <a:pPr marL="457200" lvl="0" indent="-311150" algn="l" rtl="0">
              <a:lnSpc>
                <a:spcPct val="147115"/>
              </a:lnSpc>
              <a:spcBef>
                <a:spcPts val="0"/>
              </a:spcBef>
              <a:spcAft>
                <a:spcPts val="0"/>
              </a:spcAft>
              <a:buClr>
                <a:srgbClr val="434343"/>
              </a:buClr>
              <a:buSzPts val="1300"/>
              <a:buFont typeface="Architects Daughter"/>
              <a:buChar char="●"/>
            </a:pPr>
            <a:r>
              <a:rPr lang="pl" sz="1300">
                <a:solidFill>
                  <a:srgbClr val="434343"/>
                </a:solidFill>
                <a:highlight>
                  <a:srgbClr val="FFFFFF"/>
                </a:highlight>
                <a:latin typeface="Architects Daughter"/>
                <a:ea typeface="Architects Daughter"/>
                <a:cs typeface="Architects Daughter"/>
                <a:sym typeface="Architects Daughter"/>
              </a:rPr>
              <a:t>problemy z niestrawnością,</a:t>
            </a:r>
            <a:endParaRPr sz="1300">
              <a:solidFill>
                <a:srgbClr val="434343"/>
              </a:solidFill>
              <a:highlight>
                <a:srgbClr val="FFFFFF"/>
              </a:highlight>
              <a:latin typeface="Architects Daughter"/>
              <a:ea typeface="Architects Daughter"/>
              <a:cs typeface="Architects Daughter"/>
              <a:sym typeface="Architects Daughter"/>
            </a:endParaRPr>
          </a:p>
          <a:p>
            <a:pPr marL="457200" lvl="0" indent="-311150" algn="l" rtl="0">
              <a:lnSpc>
                <a:spcPct val="147115"/>
              </a:lnSpc>
              <a:spcBef>
                <a:spcPts val="0"/>
              </a:spcBef>
              <a:spcAft>
                <a:spcPts val="0"/>
              </a:spcAft>
              <a:buClr>
                <a:srgbClr val="434343"/>
              </a:buClr>
              <a:buSzPts val="1300"/>
              <a:buFont typeface="Architects Daughter"/>
              <a:buChar char="●"/>
            </a:pPr>
            <a:r>
              <a:rPr lang="pl" sz="1300">
                <a:solidFill>
                  <a:srgbClr val="434343"/>
                </a:solidFill>
                <a:highlight>
                  <a:srgbClr val="FFFFFF"/>
                </a:highlight>
                <a:latin typeface="Architects Daughter"/>
                <a:ea typeface="Architects Daughter"/>
                <a:cs typeface="Architects Daughter"/>
                <a:sym typeface="Architects Daughter"/>
              </a:rPr>
              <a:t>bóle brzucha,</a:t>
            </a:r>
            <a:endParaRPr sz="1300">
              <a:solidFill>
                <a:srgbClr val="434343"/>
              </a:solidFill>
              <a:highlight>
                <a:srgbClr val="FFFFFF"/>
              </a:highlight>
              <a:latin typeface="Architects Daughter"/>
              <a:ea typeface="Architects Daughter"/>
              <a:cs typeface="Architects Daughter"/>
              <a:sym typeface="Architects Daughter"/>
            </a:endParaRPr>
          </a:p>
          <a:p>
            <a:pPr marL="457200" lvl="0" indent="-311150" algn="l" rtl="0">
              <a:lnSpc>
                <a:spcPct val="147115"/>
              </a:lnSpc>
              <a:spcBef>
                <a:spcPts val="0"/>
              </a:spcBef>
              <a:spcAft>
                <a:spcPts val="0"/>
              </a:spcAft>
              <a:buClr>
                <a:srgbClr val="434343"/>
              </a:buClr>
              <a:buSzPts val="1300"/>
              <a:buFont typeface="Architects Daughter"/>
              <a:buChar char="●"/>
            </a:pPr>
            <a:r>
              <a:rPr lang="pl" sz="1300">
                <a:solidFill>
                  <a:srgbClr val="434343"/>
                </a:solidFill>
                <a:highlight>
                  <a:srgbClr val="FFFFFF"/>
                </a:highlight>
                <a:latin typeface="Architects Daughter"/>
                <a:ea typeface="Architects Daughter"/>
                <a:cs typeface="Architects Daughter"/>
                <a:sym typeface="Architects Daughter"/>
              </a:rPr>
              <a:t>bóle w klatce piersiowej</a:t>
            </a:r>
            <a:endParaRPr sz="1300">
              <a:solidFill>
                <a:srgbClr val="434343"/>
              </a:solidFill>
              <a:highlight>
                <a:srgbClr val="FFFFFF"/>
              </a:highlight>
              <a:latin typeface="Architects Daughter"/>
              <a:ea typeface="Architects Daughter"/>
              <a:cs typeface="Architects Daughter"/>
              <a:sym typeface="Architects Daughter"/>
            </a:endParaRPr>
          </a:p>
          <a:p>
            <a:pPr marL="457200" lvl="0" indent="-311150" algn="l" rtl="0">
              <a:lnSpc>
                <a:spcPct val="147115"/>
              </a:lnSpc>
              <a:spcBef>
                <a:spcPts val="0"/>
              </a:spcBef>
              <a:spcAft>
                <a:spcPts val="0"/>
              </a:spcAft>
              <a:buClr>
                <a:srgbClr val="434343"/>
              </a:buClr>
              <a:buSzPts val="1300"/>
              <a:buFont typeface="Architects Daughter"/>
              <a:buChar char="●"/>
            </a:pPr>
            <a:r>
              <a:rPr lang="pl" sz="1300">
                <a:solidFill>
                  <a:srgbClr val="434343"/>
                </a:solidFill>
                <a:highlight>
                  <a:srgbClr val="FFFFFF"/>
                </a:highlight>
                <a:latin typeface="Architects Daughter"/>
                <a:ea typeface="Architects Daughter"/>
                <a:cs typeface="Architects Daughter"/>
                <a:sym typeface="Architects Daughter"/>
              </a:rPr>
              <a:t>chudnięcie lub tycie,</a:t>
            </a:r>
            <a:endParaRPr sz="1300">
              <a:solidFill>
                <a:srgbClr val="434343"/>
              </a:solidFill>
              <a:highlight>
                <a:srgbClr val="FFFFFF"/>
              </a:highlight>
              <a:latin typeface="Architects Daughter"/>
              <a:ea typeface="Architects Daughter"/>
              <a:cs typeface="Architects Daughter"/>
              <a:sym typeface="Architects Daughter"/>
            </a:endParaRPr>
          </a:p>
          <a:p>
            <a:pPr marL="457200" lvl="0" indent="-311150" algn="l" rtl="0">
              <a:lnSpc>
                <a:spcPct val="147115"/>
              </a:lnSpc>
              <a:spcBef>
                <a:spcPts val="0"/>
              </a:spcBef>
              <a:spcAft>
                <a:spcPts val="0"/>
              </a:spcAft>
              <a:buClr>
                <a:srgbClr val="434343"/>
              </a:buClr>
              <a:buSzPts val="1300"/>
              <a:buFont typeface="Architects Daughter"/>
              <a:buChar char="●"/>
            </a:pPr>
            <a:r>
              <a:rPr lang="pl" sz="1300">
                <a:solidFill>
                  <a:srgbClr val="434343"/>
                </a:solidFill>
                <a:highlight>
                  <a:srgbClr val="FFFFFF"/>
                </a:highlight>
                <a:latin typeface="Architects Daughter"/>
                <a:ea typeface="Architects Daughter"/>
                <a:cs typeface="Architects Daughter"/>
                <a:sym typeface="Architects Daughter"/>
              </a:rPr>
              <a:t>wrzody żołądka,</a:t>
            </a:r>
            <a:endParaRPr sz="1300">
              <a:solidFill>
                <a:srgbClr val="434343"/>
              </a:solidFill>
              <a:highlight>
                <a:srgbClr val="FFFFFF"/>
              </a:highlight>
              <a:latin typeface="Architects Daughter"/>
              <a:ea typeface="Architects Daughter"/>
              <a:cs typeface="Architects Daughter"/>
              <a:sym typeface="Architects Daughter"/>
            </a:endParaRPr>
          </a:p>
          <a:p>
            <a:pPr marL="457200" lvl="0" indent="-311150" algn="l" rtl="0">
              <a:lnSpc>
                <a:spcPct val="147115"/>
              </a:lnSpc>
              <a:spcBef>
                <a:spcPts val="0"/>
              </a:spcBef>
              <a:spcAft>
                <a:spcPts val="0"/>
              </a:spcAft>
              <a:buClr>
                <a:srgbClr val="434343"/>
              </a:buClr>
              <a:buSzPts val="1300"/>
              <a:buFont typeface="Architects Daughter"/>
              <a:buChar char="●"/>
            </a:pPr>
            <a:r>
              <a:rPr lang="pl" sz="1300">
                <a:solidFill>
                  <a:srgbClr val="434343"/>
                </a:solidFill>
                <a:highlight>
                  <a:srgbClr val="FFFFFF"/>
                </a:highlight>
                <a:latin typeface="Architects Daughter"/>
                <a:ea typeface="Architects Daughter"/>
                <a:cs typeface="Architects Daughter"/>
                <a:sym typeface="Architects Daughter"/>
              </a:rPr>
              <a:t>depresję,</a:t>
            </a:r>
            <a:endParaRPr sz="1300">
              <a:solidFill>
                <a:srgbClr val="434343"/>
              </a:solidFill>
              <a:highlight>
                <a:srgbClr val="FFFFFF"/>
              </a:highlight>
              <a:latin typeface="Architects Daughter"/>
              <a:ea typeface="Architects Daughter"/>
              <a:cs typeface="Architects Daughter"/>
              <a:sym typeface="Architects Daughter"/>
            </a:endParaRPr>
          </a:p>
          <a:p>
            <a:pPr marL="457200" lvl="0" indent="-311150" algn="l" rtl="0">
              <a:lnSpc>
                <a:spcPct val="147115"/>
              </a:lnSpc>
              <a:spcBef>
                <a:spcPts val="0"/>
              </a:spcBef>
              <a:spcAft>
                <a:spcPts val="0"/>
              </a:spcAft>
              <a:buClr>
                <a:srgbClr val="434343"/>
              </a:buClr>
              <a:buSzPts val="1300"/>
              <a:buFont typeface="Architects Daughter"/>
              <a:buChar char="●"/>
            </a:pPr>
            <a:r>
              <a:rPr lang="pl" sz="1300">
                <a:solidFill>
                  <a:srgbClr val="434343"/>
                </a:solidFill>
                <a:highlight>
                  <a:srgbClr val="FFFFFF"/>
                </a:highlight>
                <a:latin typeface="Architects Daughter"/>
                <a:ea typeface="Architects Daughter"/>
                <a:cs typeface="Architects Daughter"/>
                <a:sym typeface="Architects Daughter"/>
              </a:rPr>
              <a:t>nerwicę,</a:t>
            </a:r>
            <a:endParaRPr sz="1300">
              <a:solidFill>
                <a:srgbClr val="434343"/>
              </a:solidFill>
              <a:highlight>
                <a:srgbClr val="FFFFFF"/>
              </a:highlight>
              <a:latin typeface="Architects Daughter"/>
              <a:ea typeface="Architects Daughter"/>
              <a:cs typeface="Architects Daughter"/>
              <a:sym typeface="Architects Daughter"/>
            </a:endParaRPr>
          </a:p>
          <a:p>
            <a:pPr marL="457200" lvl="0" indent="-311150" algn="l" rtl="0">
              <a:lnSpc>
                <a:spcPct val="147115"/>
              </a:lnSpc>
              <a:spcBef>
                <a:spcPts val="0"/>
              </a:spcBef>
              <a:spcAft>
                <a:spcPts val="0"/>
              </a:spcAft>
              <a:buClr>
                <a:srgbClr val="000000"/>
              </a:buClr>
              <a:buSzPts val="1300"/>
              <a:buFont typeface="Architects Daughter"/>
              <a:buChar char="●"/>
            </a:pPr>
            <a:r>
              <a:rPr lang="pl" sz="1300">
                <a:solidFill>
                  <a:srgbClr val="434343"/>
                </a:solidFill>
                <a:highlight>
                  <a:srgbClr val="FFFFFF"/>
                </a:highlight>
                <a:latin typeface="Architects Daughter"/>
                <a:ea typeface="Architects Daughter"/>
                <a:cs typeface="Architects Daughter"/>
                <a:sym typeface="Architects Daughter"/>
              </a:rPr>
              <a:t>napięcie mięśniowe prowadzące</a:t>
            </a:r>
            <a:r>
              <a:rPr lang="pl" sz="1300">
                <a:solidFill>
                  <a:srgbClr val="FF0000"/>
                </a:solidFill>
                <a:highlight>
                  <a:srgbClr val="FFFFFF"/>
                </a:highlight>
                <a:latin typeface="Architects Daughter"/>
                <a:ea typeface="Architects Daughter"/>
                <a:cs typeface="Architects Daughter"/>
                <a:sym typeface="Architects Daughter"/>
              </a:rPr>
              <a:t> do urazów i stanów zapalnych</a:t>
            </a:r>
            <a:endParaRPr sz="1300">
              <a:solidFill>
                <a:srgbClr val="FF0000"/>
              </a:solidFill>
              <a:highlight>
                <a:srgbClr val="FFFFFF"/>
              </a:highlight>
              <a:latin typeface="Architects Daughter"/>
              <a:ea typeface="Architects Daughter"/>
              <a:cs typeface="Architects Daughter"/>
              <a:sym typeface="Architects Daughter"/>
            </a:endParaRPr>
          </a:p>
          <a:p>
            <a:pPr marL="0" lvl="0" indent="0" algn="l" rtl="0">
              <a:lnSpc>
                <a:spcPct val="147115"/>
              </a:lnSpc>
              <a:spcBef>
                <a:spcPts val="800"/>
              </a:spcBef>
              <a:spcAft>
                <a:spcPts val="0"/>
              </a:spcAft>
              <a:buNone/>
            </a:pPr>
            <a:endParaRPr sz="1300">
              <a:solidFill>
                <a:srgbClr val="555555"/>
              </a:solidFill>
              <a:highlight>
                <a:srgbClr val="FFFFFF"/>
              </a:highlight>
              <a:latin typeface="Architects Daughter"/>
              <a:ea typeface="Architects Daughter"/>
              <a:cs typeface="Architects Daughter"/>
              <a:sym typeface="Architects Daughter"/>
            </a:endParaRPr>
          </a:p>
          <a:p>
            <a:pPr marL="457200" lvl="0" indent="0" algn="l" rtl="0">
              <a:lnSpc>
                <a:spcPct val="147115"/>
              </a:lnSpc>
              <a:spcBef>
                <a:spcPts val="800"/>
              </a:spcBef>
              <a:spcAft>
                <a:spcPts val="0"/>
              </a:spcAft>
              <a:buNone/>
            </a:pPr>
            <a:endParaRPr sz="1300">
              <a:solidFill>
                <a:srgbClr val="444444"/>
              </a:solidFill>
              <a:highlight>
                <a:srgbClr val="FFFFFF"/>
              </a:highlight>
              <a:latin typeface="Roboto"/>
              <a:ea typeface="Roboto"/>
              <a:cs typeface="Roboto"/>
              <a:sym typeface="Roboto"/>
            </a:endParaRPr>
          </a:p>
          <a:p>
            <a:pPr marL="0" lvl="0" indent="0" algn="l" rtl="0">
              <a:spcBef>
                <a:spcPts val="800"/>
              </a:spcBef>
              <a:spcAft>
                <a:spcPts val="0"/>
              </a:spcAft>
              <a:buNone/>
            </a:pP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1" name="Google Shape;131;p23"/>
          <p:cNvPicPr preferRelativeResize="0"/>
          <p:nvPr/>
        </p:nvPicPr>
        <p:blipFill>
          <a:blip r:embed="rId3">
            <a:alphaModFix/>
          </a:blip>
          <a:stretch>
            <a:fillRect/>
          </a:stretch>
        </p:blipFill>
        <p:spPr>
          <a:xfrm>
            <a:off x="3599432" y="1152475"/>
            <a:ext cx="5345093" cy="3884101"/>
          </a:xfrm>
          <a:prstGeom prst="rect">
            <a:avLst/>
          </a:prstGeom>
          <a:noFill/>
          <a:ln>
            <a:noFill/>
          </a:ln>
        </p:spPr>
      </p:pic>
      <p:sp>
        <p:nvSpPr>
          <p:cNvPr id="129" name="Google Shape;129;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dirty="0">
                <a:solidFill>
                  <a:srgbClr val="0000FF"/>
                </a:solidFill>
                <a:effectLst>
                  <a:outerShdw blurRad="38100" dist="38100" dir="2700000" algn="tl">
                    <a:srgbClr val="000000">
                      <a:alpha val="43137"/>
                    </a:srgbClr>
                  </a:outerShdw>
                </a:effectLst>
                <a:latin typeface="Architects Daughter"/>
                <a:ea typeface="Architects Daughter"/>
                <a:cs typeface="Architects Daughter"/>
                <a:sym typeface="Architects Daughter"/>
              </a:rPr>
              <a:t>Pij przynajmniej dwa litry wody dziennie. </a:t>
            </a:r>
            <a:endParaRPr dirty="0">
              <a:solidFill>
                <a:srgbClr val="0000FF"/>
              </a:solidFill>
              <a:effectLst>
                <a:outerShdw blurRad="38100" dist="38100" dir="2700000" algn="tl">
                  <a:srgbClr val="000000">
                    <a:alpha val="43137"/>
                  </a:srgbClr>
                </a:outerShdw>
              </a:effectLst>
              <a:latin typeface="Architects Daughter"/>
              <a:ea typeface="Architects Daughter"/>
              <a:cs typeface="Architects Daughter"/>
              <a:sym typeface="Architects Daughter"/>
            </a:endParaRPr>
          </a:p>
        </p:txBody>
      </p:sp>
      <p:sp>
        <p:nvSpPr>
          <p:cNvPr id="130" name="Google Shape;130;p23"/>
          <p:cNvSpPr txBox="1">
            <a:spLocks noGrp="1"/>
          </p:cNvSpPr>
          <p:nvPr>
            <p:ph type="body" idx="1"/>
          </p:nvPr>
        </p:nvSpPr>
        <p:spPr>
          <a:xfrm>
            <a:off x="311700" y="11952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b="1" dirty="0">
                <a:solidFill>
                  <a:srgbClr val="0000FF"/>
                </a:solidFill>
                <a:latin typeface="Architects Daughter"/>
                <a:ea typeface="Architects Daughter"/>
                <a:cs typeface="Architects Daughter"/>
                <a:sym typeface="Architects Daughter"/>
              </a:rPr>
              <a:t>Czy wiesz, że…</a:t>
            </a:r>
            <a:endParaRPr b="1" dirty="0">
              <a:solidFill>
                <a:srgbClr val="0000FF"/>
              </a:solidFill>
              <a:latin typeface="Architects Daughter"/>
              <a:ea typeface="Architects Daughter"/>
              <a:cs typeface="Architects Daughter"/>
              <a:sym typeface="Architects Daughter"/>
            </a:endParaRPr>
          </a:p>
          <a:p>
            <a:pPr marL="457200" lvl="0" indent="-342900" algn="l" rtl="0">
              <a:spcBef>
                <a:spcPts val="1600"/>
              </a:spcBef>
              <a:spcAft>
                <a:spcPts val="0"/>
              </a:spcAft>
              <a:buClr>
                <a:srgbClr val="0000FF"/>
              </a:buClr>
              <a:buSzPts val="1800"/>
              <a:buFont typeface="Architects Daughter"/>
              <a:buChar char="❖"/>
            </a:pPr>
            <a:r>
              <a:rPr lang="pl" dirty="0">
                <a:solidFill>
                  <a:srgbClr val="0000FF"/>
                </a:solidFill>
                <a:latin typeface="Architects Daughter"/>
                <a:ea typeface="Architects Daughter"/>
                <a:cs typeface="Architects Daughter"/>
                <a:sym typeface="Architects Daughter"/>
              </a:rPr>
              <a:t>Woda jest źródłem soli mineralnych.</a:t>
            </a:r>
            <a:endParaRPr dirty="0">
              <a:solidFill>
                <a:srgbClr val="0000FF"/>
              </a:solidFill>
              <a:latin typeface="Architects Daughter"/>
              <a:ea typeface="Architects Daughter"/>
              <a:cs typeface="Architects Daughter"/>
              <a:sym typeface="Architects Daughter"/>
            </a:endParaRPr>
          </a:p>
          <a:p>
            <a:pPr marL="457200" lvl="0" indent="-342900" algn="l" rtl="0">
              <a:spcBef>
                <a:spcPts val="0"/>
              </a:spcBef>
              <a:spcAft>
                <a:spcPts val="0"/>
              </a:spcAft>
              <a:buClr>
                <a:srgbClr val="0000FF"/>
              </a:buClr>
              <a:buSzPts val="1800"/>
              <a:buFont typeface="Architects Daughter"/>
              <a:buChar char="❖"/>
            </a:pPr>
            <a:r>
              <a:rPr lang="pl" dirty="0">
                <a:solidFill>
                  <a:srgbClr val="0000FF"/>
                </a:solidFill>
                <a:latin typeface="Architects Daughter"/>
                <a:ea typeface="Architects Daughter"/>
                <a:cs typeface="Architects Daughter"/>
                <a:sym typeface="Architects Daughter"/>
              </a:rPr>
              <a:t>Reguluje ciepłotę ciała.</a:t>
            </a:r>
            <a:endParaRPr dirty="0">
              <a:solidFill>
                <a:srgbClr val="0000FF"/>
              </a:solidFill>
              <a:latin typeface="Architects Daughter"/>
              <a:ea typeface="Architects Daughter"/>
              <a:cs typeface="Architects Daughter"/>
              <a:sym typeface="Architects Daughter"/>
            </a:endParaRPr>
          </a:p>
          <a:p>
            <a:pPr marL="457200" lvl="0" indent="-342900" algn="l" rtl="0">
              <a:spcBef>
                <a:spcPts val="0"/>
              </a:spcBef>
              <a:spcAft>
                <a:spcPts val="0"/>
              </a:spcAft>
              <a:buClr>
                <a:srgbClr val="0000FF"/>
              </a:buClr>
              <a:buSzPts val="1800"/>
              <a:buFont typeface="Architects Daughter"/>
              <a:buChar char="❖"/>
            </a:pPr>
            <a:r>
              <a:rPr lang="pl" dirty="0">
                <a:solidFill>
                  <a:srgbClr val="0000FF"/>
                </a:solidFill>
                <a:latin typeface="Architects Daughter"/>
                <a:ea typeface="Architects Daughter"/>
                <a:cs typeface="Architects Daughter"/>
                <a:sym typeface="Architects Daughter"/>
              </a:rPr>
              <a:t>Usuwa z organizmu toksyny.</a:t>
            </a:r>
            <a:endParaRPr dirty="0">
              <a:solidFill>
                <a:srgbClr val="0000FF"/>
              </a:solidFill>
              <a:latin typeface="Architects Daughter"/>
              <a:ea typeface="Architects Daughter"/>
              <a:cs typeface="Architects Daughter"/>
              <a:sym typeface="Architects Daughter"/>
            </a:endParaRPr>
          </a:p>
          <a:p>
            <a:pPr marL="457200" lvl="0" indent="-342900" algn="l" rtl="0">
              <a:spcBef>
                <a:spcPts val="0"/>
              </a:spcBef>
              <a:spcAft>
                <a:spcPts val="0"/>
              </a:spcAft>
              <a:buClr>
                <a:srgbClr val="0000FF"/>
              </a:buClr>
              <a:buSzPts val="1800"/>
              <a:buFont typeface="Architects Daughter"/>
              <a:buChar char="❖"/>
            </a:pPr>
            <a:r>
              <a:rPr lang="pl" dirty="0">
                <a:solidFill>
                  <a:srgbClr val="0000FF"/>
                </a:solidFill>
                <a:latin typeface="Architects Daughter"/>
                <a:ea typeface="Architects Daughter"/>
                <a:cs typeface="Architects Daughter"/>
                <a:sym typeface="Architects Daughter"/>
              </a:rPr>
              <a:t>Jest niezbędna w procesach przemiany materii.</a:t>
            </a:r>
            <a:endParaRPr dirty="0">
              <a:solidFill>
                <a:srgbClr val="0000FF"/>
              </a:solidFill>
              <a:latin typeface="Architects Daughter"/>
              <a:ea typeface="Architects Daughter"/>
              <a:cs typeface="Architects Daughter"/>
              <a:sym typeface="Architects Daughter"/>
            </a:endParaRPr>
          </a:p>
          <a:p>
            <a:pPr marL="457200" lvl="0" indent="-342900" algn="l" rtl="0">
              <a:spcBef>
                <a:spcPts val="0"/>
              </a:spcBef>
              <a:spcAft>
                <a:spcPts val="0"/>
              </a:spcAft>
              <a:buClr>
                <a:srgbClr val="0000FF"/>
              </a:buClr>
              <a:buSzPts val="1800"/>
              <a:buFont typeface="Architects Daughter"/>
              <a:buChar char="❖"/>
            </a:pPr>
            <a:r>
              <a:rPr lang="pl" dirty="0">
                <a:solidFill>
                  <a:srgbClr val="0000FF"/>
                </a:solidFill>
                <a:latin typeface="Architects Daughter"/>
                <a:ea typeface="Architects Daughter"/>
                <a:cs typeface="Architects Daughter"/>
                <a:sym typeface="Architects Daughter"/>
              </a:rPr>
              <a:t>Zwilża błony śluzowe, gałkę oczną, </a:t>
            </a:r>
            <a:endParaRPr dirty="0">
              <a:solidFill>
                <a:srgbClr val="0000FF"/>
              </a:solidFill>
              <a:latin typeface="Architects Daughter"/>
              <a:ea typeface="Architects Daughter"/>
              <a:cs typeface="Architects Daughter"/>
              <a:sym typeface="Architects Daughter"/>
            </a:endParaRPr>
          </a:p>
          <a:p>
            <a:pPr marL="457200" lvl="0" indent="-342900" algn="l" rtl="0">
              <a:spcBef>
                <a:spcPts val="0"/>
              </a:spcBef>
              <a:spcAft>
                <a:spcPts val="0"/>
              </a:spcAft>
              <a:buClr>
                <a:srgbClr val="0000FF"/>
              </a:buClr>
              <a:buSzPts val="1800"/>
              <a:buFont typeface="Architects Daughter"/>
              <a:buChar char="❖"/>
            </a:pPr>
            <a:r>
              <a:rPr lang="pl" dirty="0">
                <a:solidFill>
                  <a:srgbClr val="0000FF"/>
                </a:solidFill>
                <a:latin typeface="Architects Daughter"/>
                <a:ea typeface="Architects Daughter"/>
                <a:cs typeface="Architects Daughter"/>
                <a:sym typeface="Architects Daughter"/>
              </a:rPr>
              <a:t>Zapewnia ruchomość stawów…</a:t>
            </a:r>
            <a:endParaRPr dirty="0">
              <a:solidFill>
                <a:srgbClr val="0000FF"/>
              </a:solidFill>
              <a:latin typeface="Architects Daughter"/>
              <a:ea typeface="Architects Daughter"/>
              <a:cs typeface="Architects Daughter"/>
              <a:sym typeface="Architects Daughter"/>
            </a:endParaRPr>
          </a:p>
          <a:p>
            <a:pPr marL="0" lvl="0" indent="0" algn="l" rtl="0">
              <a:spcBef>
                <a:spcPts val="1600"/>
              </a:spcBef>
              <a:spcAft>
                <a:spcPts val="0"/>
              </a:spcAft>
              <a:buNone/>
            </a:pPr>
            <a:r>
              <a:rPr lang="pl" dirty="0">
                <a:solidFill>
                  <a:srgbClr val="0000FF"/>
                </a:solidFill>
                <a:latin typeface="Architects Daughter"/>
                <a:ea typeface="Architects Daughter"/>
                <a:cs typeface="Architects Daughter"/>
                <a:sym typeface="Architects Daughter"/>
              </a:rPr>
              <a:t>Uwaga! Jeśli nie lubisz wody, pij niesłodzone </a:t>
            </a:r>
            <a:endParaRPr dirty="0">
              <a:solidFill>
                <a:srgbClr val="0000FF"/>
              </a:solidFill>
              <a:latin typeface="Architects Daughter"/>
              <a:ea typeface="Architects Daughter"/>
              <a:cs typeface="Architects Daughter"/>
              <a:sym typeface="Architects Daughter"/>
            </a:endParaRPr>
          </a:p>
          <a:p>
            <a:pPr marL="0" lvl="0" indent="0" algn="l" rtl="0">
              <a:spcBef>
                <a:spcPts val="1600"/>
              </a:spcBef>
              <a:spcAft>
                <a:spcPts val="1600"/>
              </a:spcAft>
              <a:buNone/>
            </a:pPr>
            <a:r>
              <a:rPr lang="pl" dirty="0">
                <a:solidFill>
                  <a:srgbClr val="0000FF"/>
                </a:solidFill>
                <a:latin typeface="Architects Daughter"/>
                <a:ea typeface="Architects Daughter"/>
                <a:cs typeface="Architects Daughter"/>
                <a:sym typeface="Architects Daughter"/>
              </a:rPr>
              <a:t>herbaty ziołowe lub owocowe.</a:t>
            </a:r>
            <a:endParaRPr dirty="0">
              <a:solidFill>
                <a:srgbClr val="0000FF"/>
              </a:solidFill>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391350"/>
            <a:ext cx="8520600" cy="162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dirty="0" smtClean="0">
                <a:effectLst>
                  <a:outerShdw blurRad="38100" dist="38100" dir="2700000" algn="tl">
                    <a:srgbClr val="000000">
                      <a:alpha val="43137"/>
                    </a:srgbClr>
                  </a:outerShdw>
                </a:effectLst>
                <a:latin typeface="Architects Daughter"/>
                <a:ea typeface="Architects Daughter"/>
                <a:cs typeface="Architects Daughter"/>
                <a:sym typeface="Architects Daughter"/>
              </a:rPr>
              <a:t>Zapamiętaj ! </a:t>
            </a:r>
            <a:r>
              <a:rPr lang="pl" dirty="0">
                <a:effectLst>
                  <a:outerShdw blurRad="38100" dist="38100" dir="2700000" algn="tl">
                    <a:srgbClr val="000000">
                      <a:alpha val="43137"/>
                    </a:srgbClr>
                  </a:outerShdw>
                </a:effectLst>
                <a:latin typeface="Architects Daughter"/>
                <a:ea typeface="Architects Daughter"/>
                <a:cs typeface="Architects Daughter"/>
                <a:sym typeface="Architects Daughter"/>
              </a:rPr>
              <a:t>To co robisz teraz, jakie podejmujesz decyzje, ma wpływ na to kim i jaki będziesz w przyszłości...</a:t>
            </a:r>
            <a:endParaRPr dirty="0">
              <a:effectLst>
                <a:outerShdw blurRad="38100" dist="38100" dir="2700000" algn="tl">
                  <a:srgbClr val="000000">
                    <a:alpha val="43137"/>
                  </a:srgbClr>
                </a:outerShdw>
              </a:effectLst>
              <a:latin typeface="Architects Daughter"/>
              <a:ea typeface="Architects Daughter"/>
              <a:cs typeface="Architects Daughter"/>
              <a:sym typeface="Architects Daughter"/>
            </a:endParaRPr>
          </a:p>
        </p:txBody>
      </p:sp>
      <p:sp>
        <p:nvSpPr>
          <p:cNvPr id="137" name="Google Shape;13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138" name="Google Shape;138;p24"/>
          <p:cNvPicPr preferRelativeResize="0"/>
          <p:nvPr/>
        </p:nvPicPr>
        <p:blipFill>
          <a:blip r:embed="rId3">
            <a:alphaModFix/>
          </a:blip>
          <a:stretch>
            <a:fillRect/>
          </a:stretch>
        </p:blipFill>
        <p:spPr>
          <a:xfrm>
            <a:off x="1359625" y="2020950"/>
            <a:ext cx="3335700" cy="2547925"/>
          </a:xfrm>
          <a:prstGeom prst="rect">
            <a:avLst/>
          </a:prstGeom>
          <a:noFill/>
          <a:ln>
            <a:noFill/>
          </a:ln>
        </p:spPr>
      </p:pic>
      <p:pic>
        <p:nvPicPr>
          <p:cNvPr id="139" name="Google Shape;139;p24"/>
          <p:cNvPicPr preferRelativeResize="0"/>
          <p:nvPr/>
        </p:nvPicPr>
        <p:blipFill>
          <a:blip r:embed="rId4">
            <a:alphaModFix/>
          </a:blip>
          <a:stretch>
            <a:fillRect/>
          </a:stretch>
        </p:blipFill>
        <p:spPr>
          <a:xfrm>
            <a:off x="5068625" y="2020950"/>
            <a:ext cx="2126273" cy="29942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dirty="0">
                <a:solidFill>
                  <a:srgbClr val="073763"/>
                </a:solidFill>
                <a:effectLst>
                  <a:outerShdw blurRad="38100" dist="38100" dir="2700000" algn="tl">
                    <a:srgbClr val="000000">
                      <a:alpha val="43137"/>
                    </a:srgbClr>
                  </a:outerShdw>
                </a:effectLst>
                <a:latin typeface="Architects Daughter"/>
                <a:ea typeface="Architects Daughter"/>
                <a:cs typeface="Architects Daughter"/>
                <a:sym typeface="Architects Daughter"/>
              </a:rPr>
              <a:t>“</a:t>
            </a:r>
            <a:r>
              <a:rPr lang="pl" sz="3100" dirty="0">
                <a:solidFill>
                  <a:srgbClr val="073763"/>
                </a:solidFill>
                <a:effectLst>
                  <a:outerShdw blurRad="38100" dist="38100" dir="2700000" algn="tl">
                    <a:srgbClr val="000000">
                      <a:alpha val="43137"/>
                    </a:srgbClr>
                  </a:outerShdw>
                </a:effectLst>
                <a:latin typeface="Architects Daughter"/>
                <a:ea typeface="Architects Daughter"/>
                <a:cs typeface="Architects Daughter"/>
                <a:sym typeface="Architects Daughter"/>
              </a:rPr>
              <a:t>Człowiek nie żyje, aby jeść, ale je, aby żyć”</a:t>
            </a:r>
            <a:endParaRPr sz="3100" dirty="0">
              <a:solidFill>
                <a:srgbClr val="073763"/>
              </a:solidFill>
              <a:effectLst>
                <a:outerShdw blurRad="38100" dist="38100" dir="2700000" algn="tl">
                  <a:srgbClr val="000000">
                    <a:alpha val="43137"/>
                  </a:srgbClr>
                </a:outerShdw>
              </a:effectLst>
              <a:latin typeface="Architects Daughter"/>
              <a:ea typeface="Architects Daughter"/>
              <a:cs typeface="Architects Daughter"/>
              <a:sym typeface="Architects Daughter"/>
            </a:endParaRPr>
          </a:p>
        </p:txBody>
      </p:sp>
      <p:sp>
        <p:nvSpPr>
          <p:cNvPr id="145" name="Google Shape;14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latin typeface="Architects Daughter"/>
              <a:ea typeface="Architects Daughter"/>
              <a:cs typeface="Architects Daughter"/>
              <a:sym typeface="Architects Daughter"/>
            </a:endParaRPr>
          </a:p>
          <a:p>
            <a:pPr marL="0" lvl="0" indent="0" algn="l" rtl="0">
              <a:spcBef>
                <a:spcPts val="1600"/>
              </a:spcBef>
              <a:spcAft>
                <a:spcPts val="1600"/>
              </a:spcAft>
              <a:buNone/>
            </a:pPr>
            <a:endParaRPr sz="1700">
              <a:latin typeface="Architects Daughter"/>
              <a:ea typeface="Architects Daughter"/>
              <a:cs typeface="Architects Daughter"/>
              <a:sym typeface="Architects Daughter"/>
            </a:endParaRPr>
          </a:p>
        </p:txBody>
      </p:sp>
      <p:pic>
        <p:nvPicPr>
          <p:cNvPr id="146" name="Google Shape;146;p25"/>
          <p:cNvPicPr preferRelativeResize="0"/>
          <p:nvPr/>
        </p:nvPicPr>
        <p:blipFill>
          <a:blip r:embed="rId3">
            <a:alphaModFix/>
          </a:blip>
          <a:stretch>
            <a:fillRect/>
          </a:stretch>
        </p:blipFill>
        <p:spPr>
          <a:xfrm>
            <a:off x="1047750" y="1080025"/>
            <a:ext cx="7048500" cy="32348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2300" dirty="0">
                <a:effectLst>
                  <a:outerShdw blurRad="38100" dist="38100" dir="2700000" algn="tl">
                    <a:srgbClr val="000000">
                      <a:alpha val="43137"/>
                    </a:srgbClr>
                  </a:outerShdw>
                </a:effectLst>
                <a:latin typeface="Architects Daughter"/>
                <a:ea typeface="Architects Daughter"/>
                <a:cs typeface="Architects Daughter"/>
                <a:sym typeface="Architects Daughter"/>
              </a:rPr>
              <a:t>Na koniec </a:t>
            </a:r>
            <a:r>
              <a:rPr lang="pl" sz="2300" dirty="0" smtClean="0">
                <a:effectLst>
                  <a:outerShdw blurRad="38100" dist="38100" dir="2700000" algn="tl">
                    <a:srgbClr val="000000">
                      <a:alpha val="43137"/>
                    </a:srgbClr>
                  </a:outerShdw>
                </a:effectLst>
                <a:latin typeface="Architects Daughter"/>
                <a:ea typeface="Architects Daughter"/>
                <a:cs typeface="Architects Daughter"/>
                <a:sym typeface="Architects Daughter"/>
              </a:rPr>
              <a:t>obejrzyj </a:t>
            </a:r>
            <a:r>
              <a:rPr lang="pl" sz="2300" dirty="0">
                <a:effectLst>
                  <a:outerShdw blurRad="38100" dist="38100" dir="2700000" algn="tl">
                    <a:srgbClr val="000000">
                      <a:alpha val="43137"/>
                    </a:srgbClr>
                  </a:outerShdw>
                </a:effectLst>
                <a:latin typeface="Architects Daughter"/>
                <a:ea typeface="Architects Daughter"/>
                <a:cs typeface="Architects Daughter"/>
                <a:sym typeface="Architects Daughter"/>
              </a:rPr>
              <a:t>film na temat zdrowego odżywiania.</a:t>
            </a:r>
            <a:endParaRPr sz="2300" dirty="0">
              <a:effectLst>
                <a:outerShdw blurRad="38100" dist="38100" dir="2700000" algn="tl">
                  <a:srgbClr val="000000">
                    <a:alpha val="43137"/>
                  </a:srgbClr>
                </a:outerShdw>
              </a:effectLst>
              <a:latin typeface="Architects Daughter"/>
              <a:ea typeface="Architects Daughter"/>
              <a:cs typeface="Architects Daughter"/>
              <a:sym typeface="Architects Daughter"/>
            </a:endParaRPr>
          </a:p>
        </p:txBody>
      </p:sp>
      <p:sp>
        <p:nvSpPr>
          <p:cNvPr id="152" name="Google Shape;15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153" name="Google Shape;153;p26" descr="Zdrowe odżywianie wbrew pozorom wcale nie jest skomplikowane ani czasochłonne. Jednak najtrudniej jest zacząć. &#10;&#10;W tym odcinku 7 praktycznych porad jak zacząć, żeby zmiany miały sens." title="Zdrowe odżywianie- wskazówki dietetyka klinicznego">
            <a:hlinkClick r:id="rId3"/>
          </p:cNvPr>
          <p:cNvPicPr preferRelativeResize="0"/>
          <p:nvPr/>
        </p:nvPicPr>
        <p:blipFill>
          <a:blip r:embed="rId4">
            <a:alphaModFix/>
          </a:blip>
          <a:stretch>
            <a:fillRect/>
          </a:stretch>
        </p:blipFill>
        <p:spPr>
          <a:xfrm>
            <a:off x="2286000" y="1203950"/>
            <a:ext cx="4572000" cy="3602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675150" y="224550"/>
            <a:ext cx="7793700" cy="92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2200" dirty="0">
                <a:effectLst>
                  <a:outerShdw blurRad="38100" dist="38100" dir="2700000" algn="tl">
                    <a:srgbClr val="000000">
                      <a:alpha val="43137"/>
                    </a:srgbClr>
                  </a:outerShdw>
                </a:effectLst>
                <a:latin typeface="Architects Daughter"/>
                <a:ea typeface="Architects Daughter"/>
                <a:cs typeface="Architects Daughter"/>
                <a:sym typeface="Architects Daughter"/>
              </a:rPr>
              <a:t>Jak myślisz, czy to co robisz teraz, jakie podejmujesz decyzje ma wpływ na Twoją przyszłość?</a:t>
            </a:r>
            <a:endParaRPr sz="2200" dirty="0">
              <a:effectLst>
                <a:outerShdw blurRad="38100" dist="38100" dir="2700000" algn="tl">
                  <a:srgbClr val="000000">
                    <a:alpha val="43137"/>
                  </a:srgbClr>
                </a:outerShdw>
              </a:effectLst>
              <a:latin typeface="Architects Daughter"/>
              <a:ea typeface="Architects Daughter"/>
              <a:cs typeface="Architects Daughter"/>
              <a:sym typeface="Architects Daughter"/>
            </a:endParaRPr>
          </a:p>
        </p:txBody>
      </p:sp>
      <p:sp>
        <p:nvSpPr>
          <p:cNvPr id="66" name="Google Shape;66;p14"/>
          <p:cNvSpPr txBox="1">
            <a:spLocks noGrp="1"/>
          </p:cNvSpPr>
          <p:nvPr>
            <p:ph type="body" idx="1"/>
          </p:nvPr>
        </p:nvSpPr>
        <p:spPr>
          <a:xfrm>
            <a:off x="301025" y="1261825"/>
            <a:ext cx="3420300" cy="3646500"/>
          </a:xfrm>
          <a:prstGeom prst="rect">
            <a:avLst/>
          </a:prstGeom>
          <a:solidFill>
            <a:srgbClr val="666666"/>
          </a:solidFill>
        </p:spPr>
        <p:txBody>
          <a:bodyPr spcFirstLastPara="1" wrap="square" lIns="91425" tIns="91425" rIns="91425" bIns="91425" anchor="t" anchorCtr="0">
            <a:noAutofit/>
          </a:bodyPr>
          <a:lstStyle/>
          <a:p>
            <a:pPr marL="0" lvl="0" indent="0" algn="l" rtl="0">
              <a:spcBef>
                <a:spcPts val="0"/>
              </a:spcBef>
              <a:spcAft>
                <a:spcPts val="0"/>
              </a:spcAft>
              <a:buNone/>
            </a:pPr>
            <a:r>
              <a:rPr lang="pl" sz="1700">
                <a:solidFill>
                  <a:srgbClr val="FFFFFF"/>
                </a:solidFill>
                <a:latin typeface="Architects Daughter"/>
                <a:ea typeface="Architects Daughter"/>
                <a:cs typeface="Architects Daughter"/>
                <a:sym typeface="Architects Daughter"/>
              </a:rPr>
              <a:t>Czy czasem myślisz o swojej przyszłości? Czy zastanawiasz się czasem kim będziesz za rok, za pięć a może za dwadzieścia lat? Czy zastanawiasz się co jest dla Ciebie ważne, jakie są Twoje wartości? </a:t>
            </a:r>
            <a:endParaRPr sz="1700">
              <a:solidFill>
                <a:srgbClr val="FFFFFF"/>
              </a:solidFill>
              <a:latin typeface="Architects Daughter"/>
              <a:ea typeface="Architects Daughter"/>
              <a:cs typeface="Architects Daughter"/>
              <a:sym typeface="Architects Daughter"/>
            </a:endParaRPr>
          </a:p>
          <a:p>
            <a:pPr marL="0" lvl="0" indent="0" algn="l" rtl="0">
              <a:spcBef>
                <a:spcPts val="1600"/>
              </a:spcBef>
              <a:spcAft>
                <a:spcPts val="1600"/>
              </a:spcAft>
              <a:buNone/>
            </a:pPr>
            <a:r>
              <a:rPr lang="pl" sz="1700">
                <a:solidFill>
                  <a:srgbClr val="FFFFFF"/>
                </a:solidFill>
                <a:latin typeface="Architects Daughter"/>
                <a:ea typeface="Architects Daughter"/>
                <a:cs typeface="Architects Daughter"/>
                <a:sym typeface="Architects Daughter"/>
              </a:rPr>
              <a:t>Tak, wiem to dla Ciebie za daleka przyszłość, ale może jednak warto czasem pomyśleć...Posłuchaj historii Ani.</a:t>
            </a:r>
            <a:endParaRPr sz="1700">
              <a:solidFill>
                <a:srgbClr val="FFFFFF"/>
              </a:solidFill>
              <a:latin typeface="Architects Daughter"/>
              <a:ea typeface="Architects Daughter"/>
              <a:cs typeface="Architects Daughter"/>
              <a:sym typeface="Architects Daughter"/>
            </a:endParaRPr>
          </a:p>
        </p:txBody>
      </p:sp>
      <p:pic>
        <p:nvPicPr>
          <p:cNvPr id="67" name="Google Shape;67;p14"/>
          <p:cNvPicPr preferRelativeResize="0"/>
          <p:nvPr/>
        </p:nvPicPr>
        <p:blipFill>
          <a:blip r:embed="rId3">
            <a:alphaModFix/>
          </a:blip>
          <a:stretch>
            <a:fillRect/>
          </a:stretch>
        </p:blipFill>
        <p:spPr>
          <a:xfrm>
            <a:off x="3873725" y="1261825"/>
            <a:ext cx="4914974" cy="3646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800"/>
                                        <p:tgtEl>
                                          <p:spTgt spid="67"/>
                                        </p:tgtEl>
                                      </p:cBhvr>
                                    </p:animEffect>
                                    <p:set>
                                      <p:cBhvr>
                                        <p:cTn id="7" dur="1" fill="hold">
                                          <p:stCondLst>
                                            <p:cond delay="2800"/>
                                          </p:stCondLst>
                                        </p:cTn>
                                        <p:tgtEl>
                                          <p:spTgt spid="67"/>
                                        </p:tgtEl>
                                        <p:attrNameLst>
                                          <p:attrName>style.visibility</p:attrName>
                                        </p:attrNameLst>
                                      </p:cBhvr>
                                      <p:to>
                                        <p:strVal val="hidden"/>
                                      </p:to>
                                    </p:set>
                                  </p:childTnLst>
                                </p:cTn>
                              </p:par>
                            </p:childTnLst>
                          </p:cTn>
                        </p:par>
                        <p:par>
                          <p:cTn id="8" fill="hold">
                            <p:stCondLst>
                              <p:cond delay="28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2700"/>
                                        <p:tgtEl>
                                          <p:spTgt spid="67"/>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28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4429800" y="85550"/>
            <a:ext cx="4627476" cy="4865475"/>
          </a:xfrm>
          <a:prstGeom prst="rect">
            <a:avLst/>
          </a:prstGeom>
          <a:noFill/>
          <a:ln>
            <a:noFill/>
          </a:ln>
        </p:spPr>
      </p:pic>
      <p:sp>
        <p:nvSpPr>
          <p:cNvPr id="73" name="Google Shape;73;p15"/>
          <p:cNvSpPr txBox="1">
            <a:spLocks noGrp="1"/>
          </p:cNvSpPr>
          <p:nvPr>
            <p:ph type="title"/>
          </p:nvPr>
        </p:nvSpPr>
        <p:spPr>
          <a:xfrm>
            <a:off x="311700" y="85551"/>
            <a:ext cx="8520600" cy="6210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dirty="0">
                <a:effectLst>
                  <a:outerShdw blurRad="38100" dist="38100" dir="2700000" algn="tl">
                    <a:srgbClr val="000000">
                      <a:alpha val="43137"/>
                    </a:srgbClr>
                  </a:outerShdw>
                </a:effectLst>
                <a:latin typeface="Architects Daughter"/>
                <a:ea typeface="Architects Daughter"/>
                <a:cs typeface="Architects Daughter"/>
                <a:sym typeface="Architects Daughter"/>
              </a:rPr>
              <a:t>Historia Ani</a:t>
            </a:r>
            <a:endParaRPr dirty="0">
              <a:effectLst>
                <a:outerShdw blurRad="38100" dist="38100" dir="2700000" algn="tl">
                  <a:srgbClr val="000000">
                    <a:alpha val="43137"/>
                  </a:srgbClr>
                </a:outerShdw>
              </a:effectLst>
              <a:latin typeface="Architects Daughter"/>
              <a:ea typeface="Architects Daughter"/>
              <a:cs typeface="Architects Daughter"/>
              <a:sym typeface="Architects Daughter"/>
            </a:endParaRPr>
          </a:p>
        </p:txBody>
      </p:sp>
      <p:sp>
        <p:nvSpPr>
          <p:cNvPr id="74" name="Google Shape;74;p15"/>
          <p:cNvSpPr txBox="1">
            <a:spLocks noGrp="1"/>
          </p:cNvSpPr>
          <p:nvPr>
            <p:ph type="body" idx="1"/>
          </p:nvPr>
        </p:nvSpPr>
        <p:spPr>
          <a:xfrm>
            <a:off x="311700" y="651164"/>
            <a:ext cx="4561800" cy="42464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400" dirty="0">
                <a:latin typeface="Architects Daughter"/>
                <a:ea typeface="Architects Daughter"/>
                <a:cs typeface="Architects Daughter"/>
                <a:sym typeface="Architects Daughter"/>
              </a:rPr>
              <a:t>Ania ma 22 lata, siedzi w swoim pokoju sama, smutna i przygnębiona.. Wspomnienia uporczywie powracają. Gdy była małą dziewczynką postanowiła, że w przyszłości zostanie baletnicą. Marzyła o tym, że będzie tańczyć, że widownia będzie nagradzała oklaskami jej piękne występy. Niestety lubiła słodycze, jadła je kiedy tylko miała ku temu okazję, nie umiała sobie odmówić. Spodnie zaczynały być ciasne, nie mogła dopiąć </a:t>
            </a:r>
            <a:r>
              <a:rPr lang="pl" sz="1400" dirty="0" smtClean="0">
                <a:latin typeface="Architects Daughter"/>
                <a:ea typeface="Architects Daughter"/>
                <a:cs typeface="Architects Daughter"/>
                <a:sym typeface="Architects Daughter"/>
              </a:rPr>
              <a:t>bluzy. </a:t>
            </a:r>
            <a:r>
              <a:rPr lang="pl" sz="1400" smtClean="0">
                <a:latin typeface="Architects Daughter"/>
                <a:ea typeface="Architects Daughter"/>
                <a:cs typeface="Architects Daughter"/>
                <a:sym typeface="Architects Daughter"/>
              </a:rPr>
              <a:t>Gdy patrzyła w lustro</a:t>
            </a:r>
            <a:r>
              <a:rPr lang="pl" sz="1400" smtClean="0">
                <a:latin typeface="Architects Daughter"/>
                <a:ea typeface="Architects Daughter"/>
                <a:cs typeface="Architects Daughter"/>
                <a:sym typeface="Architects Daughter"/>
              </a:rPr>
              <a:t> </a:t>
            </a:r>
            <a:r>
              <a:rPr lang="pl" sz="1400" dirty="0" smtClean="0">
                <a:latin typeface="Architects Daughter"/>
                <a:ea typeface="Architects Daughter"/>
                <a:cs typeface="Architects Daughter"/>
                <a:sym typeface="Architects Daughter"/>
              </a:rPr>
              <a:t>denerwowała się, ale zamiast podjąć działanie,</a:t>
            </a:r>
            <a:r>
              <a:rPr lang="pl" sz="1400" dirty="0" smtClean="0">
                <a:latin typeface="Architects Daughter"/>
                <a:ea typeface="Architects Daughter"/>
                <a:cs typeface="Architects Daughter"/>
                <a:sym typeface="Architects Daughter"/>
              </a:rPr>
              <a:t> </a:t>
            </a:r>
            <a:r>
              <a:rPr lang="pl" sz="1400" dirty="0">
                <a:latin typeface="Architects Daughter"/>
                <a:ea typeface="Architects Daughter"/>
                <a:cs typeface="Architects Daughter"/>
                <a:sym typeface="Architects Daughter"/>
              </a:rPr>
              <a:t>wciąż jadła. Nie słuchała rodziców, którzy prosili, żeby ograniczyła jedzenie słodyczy i zaczęłą chodzić na basen. Nie słuchała też nauczycieli…Ania tyła, zaczęła mieć kłopoty ze zdrowiem, czuła się coraz gorzej. Zdiagnozowano u niej cukrzycę.</a:t>
            </a:r>
            <a:endParaRPr sz="1400" dirty="0">
              <a:latin typeface="Architects Daughter"/>
              <a:ea typeface="Architects Daughter"/>
              <a:cs typeface="Architects Daughter"/>
              <a:sym typeface="Architects Daughter"/>
            </a:endParaRPr>
          </a:p>
          <a:p>
            <a:pPr marL="0" lvl="0" indent="0" algn="l" rtl="0">
              <a:spcBef>
                <a:spcPts val="1600"/>
              </a:spcBef>
              <a:spcAft>
                <a:spcPts val="1600"/>
              </a:spcAft>
              <a:buNone/>
            </a:pPr>
            <a:r>
              <a:rPr lang="pl" sz="1400" dirty="0">
                <a:latin typeface="Architects Daughter"/>
                <a:ea typeface="Architects Daughter"/>
                <a:cs typeface="Architects Daughter"/>
                <a:sym typeface="Architects Daughter"/>
              </a:rPr>
              <a:t>A mogła być teraz tancerką…. </a:t>
            </a:r>
            <a:endParaRPr sz="1400" dirty="0">
              <a:latin typeface="Architects Daughter"/>
              <a:ea typeface="Architects Daughter"/>
              <a:cs typeface="Architects Daughter"/>
              <a:sym typeface="Architects Daughter"/>
            </a:endParaRPr>
          </a:p>
        </p:txBody>
      </p:sp>
      <p:sp>
        <p:nvSpPr>
          <p:cNvPr id="75" name="Google Shape;75;p15"/>
          <p:cNvSpPr/>
          <p:nvPr/>
        </p:nvSpPr>
        <p:spPr>
          <a:xfrm>
            <a:off x="6330450" y="149725"/>
            <a:ext cx="1999800" cy="6309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
                <a:solidFill>
                  <a:schemeClr val="lt1"/>
                </a:solidFill>
              </a:rPr>
              <a:t>Jak cudownie jest tańczyć...</a:t>
            </a:r>
            <a:endParaRPr>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4833400" y="1017450"/>
            <a:ext cx="4158201" cy="3890800"/>
          </a:xfrm>
          <a:prstGeom prst="rect">
            <a:avLst/>
          </a:prstGeom>
          <a:noFill/>
          <a:ln>
            <a:noFill/>
          </a:ln>
        </p:spPr>
      </p:pic>
      <p:sp>
        <p:nvSpPr>
          <p:cNvPr id="81" name="Google Shape;81;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dirty="0">
                <a:effectLst>
                  <a:outerShdw blurRad="38100" dist="38100" dir="2700000" algn="tl">
                    <a:srgbClr val="000000">
                      <a:alpha val="43137"/>
                    </a:srgbClr>
                  </a:outerShdw>
                </a:effectLst>
              </a:rPr>
              <a:t>Ania już nigdy nie będzie baletnicą...</a:t>
            </a:r>
            <a:endParaRPr dirty="0">
              <a:effectLst>
                <a:outerShdw blurRad="38100" dist="38100" dir="2700000" algn="tl">
                  <a:srgbClr val="000000">
                    <a:alpha val="43137"/>
                  </a:srgbClr>
                </a:outerShdw>
              </a:effectLst>
            </a:endParaRPr>
          </a:p>
        </p:txBody>
      </p:sp>
      <p:sp>
        <p:nvSpPr>
          <p:cNvPr id="82" name="Google Shape;82;p16"/>
          <p:cNvSpPr txBox="1">
            <a:spLocks noGrp="1"/>
          </p:cNvSpPr>
          <p:nvPr>
            <p:ph type="body" idx="1"/>
          </p:nvPr>
        </p:nvSpPr>
        <p:spPr>
          <a:xfrm>
            <a:off x="311700" y="1152475"/>
            <a:ext cx="5174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sz="1400">
                <a:solidFill>
                  <a:srgbClr val="000000"/>
                </a:solidFill>
                <a:latin typeface="Architects Daughter"/>
                <a:ea typeface="Architects Daughter"/>
                <a:cs typeface="Architects Daughter"/>
                <a:sym typeface="Architects Daughter"/>
              </a:rPr>
              <a:t>Ania co prawda nie będzie już nigdy baletnicą. Jej historia nie zakończyła się jednak wcale tak źle, ale to tylko dlatego, że spotkała kogoś kto jej pomógł.. Zaczęła słuchać dobrych rad i zrozumiała, że to co robi teraz będzie miało wpływ na to kim będzie w przyszłości. Nie chciała marnować swoich kolejnych szans na zmianę, zrozumiała że to kim będzie w przyszłości zależy tylko od niej, zależy od tego jak teraz będzie postępowała, jakie decyzje będzie podejmować. Ania zaczęła uprawiać sport, po konsultacji u dietetyka zaczęła zdrowo się odżywiać. Na efekty nie trzeba było długo czekać, Ania zmieniła swój styl życia, schudła i postanowiła, że będzie...trenerką fitness. To nie to samo co baletnica ale jednak swoją przyszłość związała z zawodem, który również będzie pozwalał jej realizować się w ruchu... </a:t>
            </a:r>
            <a:endParaRPr sz="1400">
              <a:solidFill>
                <a:srgbClr val="000000"/>
              </a:solidFill>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Architects Daughter"/>
              <a:ea typeface="Architects Daughter"/>
              <a:cs typeface="Architects Daughter"/>
              <a:sym typeface="Architects Daughter"/>
            </a:endParaRPr>
          </a:p>
          <a:p>
            <a:pPr marL="0" lvl="0" indent="0" algn="l" rtl="0">
              <a:spcBef>
                <a:spcPts val="1600"/>
              </a:spcBef>
              <a:spcAft>
                <a:spcPts val="0"/>
              </a:spcAft>
              <a:buNone/>
            </a:pPr>
            <a:endParaRPr>
              <a:latin typeface="Architects Daughter"/>
              <a:ea typeface="Architects Daughter"/>
              <a:cs typeface="Architects Daughter"/>
              <a:sym typeface="Architects Daughter"/>
            </a:endParaRPr>
          </a:p>
          <a:p>
            <a:pPr marL="0" lvl="0" indent="0" algn="l" rtl="0">
              <a:spcBef>
                <a:spcPts val="1600"/>
              </a:spcBef>
              <a:spcAft>
                <a:spcPts val="0"/>
              </a:spcAft>
              <a:buNone/>
            </a:pPr>
            <a:endParaRPr>
              <a:latin typeface="Architects Daughter"/>
              <a:ea typeface="Architects Daughter"/>
              <a:cs typeface="Architects Daughter"/>
              <a:sym typeface="Architects Daughter"/>
            </a:endParaRPr>
          </a:p>
          <a:p>
            <a:pPr marL="0" lvl="0" indent="0" algn="l" rtl="0">
              <a:spcBef>
                <a:spcPts val="1600"/>
              </a:spcBef>
              <a:spcAft>
                <a:spcPts val="0"/>
              </a:spcAft>
              <a:buNone/>
            </a:pPr>
            <a:r>
              <a:rPr lang="pl">
                <a:latin typeface="Architects Daughter"/>
                <a:ea typeface="Architects Daughter"/>
                <a:cs typeface="Architects Daughter"/>
                <a:sym typeface="Architects Daughter"/>
              </a:rPr>
              <a:t>Właściwe odżywianie.</a:t>
            </a:r>
            <a:endParaRPr>
              <a:latin typeface="Architects Daughter"/>
              <a:ea typeface="Architects Daughter"/>
              <a:cs typeface="Architects Daughter"/>
              <a:sym typeface="Architects Daughter"/>
            </a:endParaRPr>
          </a:p>
          <a:p>
            <a:pPr marL="0" lvl="0" indent="0" algn="l" rtl="0">
              <a:spcBef>
                <a:spcPts val="1600"/>
              </a:spcBef>
              <a:spcAft>
                <a:spcPts val="0"/>
              </a:spcAft>
              <a:buNone/>
            </a:pPr>
            <a:r>
              <a:rPr lang="pl">
                <a:latin typeface="Architects Daughter"/>
                <a:ea typeface="Architects Daughter"/>
                <a:cs typeface="Architects Daughter"/>
                <a:sym typeface="Architects Daughter"/>
              </a:rPr>
              <a:t>Systematyczna aktywność fizyczna.</a:t>
            </a:r>
            <a:endParaRPr>
              <a:latin typeface="Architects Daughter"/>
              <a:ea typeface="Architects Daughter"/>
              <a:cs typeface="Architects Daughter"/>
              <a:sym typeface="Architects Daughter"/>
            </a:endParaRPr>
          </a:p>
          <a:p>
            <a:pPr marL="0" lvl="0" indent="0" algn="l" rtl="0">
              <a:spcBef>
                <a:spcPts val="1600"/>
              </a:spcBef>
              <a:spcAft>
                <a:spcPts val="0"/>
              </a:spcAft>
              <a:buNone/>
            </a:pPr>
            <a:r>
              <a:rPr lang="pl">
                <a:latin typeface="Architects Daughter"/>
                <a:ea typeface="Architects Daughter"/>
                <a:cs typeface="Architects Daughter"/>
                <a:sym typeface="Architects Daughter"/>
              </a:rPr>
              <a:t>Ograniczenie skutków stresu. </a:t>
            </a:r>
            <a:endParaRPr>
              <a:latin typeface="Architects Daughter"/>
              <a:ea typeface="Architects Daughter"/>
              <a:cs typeface="Architects Daughter"/>
              <a:sym typeface="Architects Daughter"/>
            </a:endParaRPr>
          </a:p>
          <a:p>
            <a:pPr marL="0" lvl="0" indent="0" algn="l" rtl="0">
              <a:spcBef>
                <a:spcPts val="1600"/>
              </a:spcBef>
              <a:spcAft>
                <a:spcPts val="0"/>
              </a:spcAft>
              <a:buNone/>
            </a:pPr>
            <a:r>
              <a:rPr lang="pl">
                <a:latin typeface="Architects Daughter"/>
                <a:ea typeface="Architects Daughter"/>
                <a:cs typeface="Architects Daughter"/>
                <a:sym typeface="Architects Daughter"/>
              </a:rPr>
              <a:t>Wyeliminowanie uzależnień (papierosy, alkohol, komputer, narkotyki).</a:t>
            </a:r>
            <a:endParaRPr>
              <a:latin typeface="Architects Daughter"/>
              <a:ea typeface="Architects Daughter"/>
              <a:cs typeface="Architects Daughter"/>
              <a:sym typeface="Architects Daughter"/>
            </a:endParaRPr>
          </a:p>
          <a:p>
            <a:pPr marL="0" lvl="0" indent="0" algn="l" rtl="0">
              <a:spcBef>
                <a:spcPts val="1600"/>
              </a:spcBef>
              <a:spcAft>
                <a:spcPts val="1600"/>
              </a:spcAft>
              <a:buNone/>
            </a:pPr>
            <a:endParaRPr/>
          </a:p>
        </p:txBody>
      </p:sp>
      <p:pic>
        <p:nvPicPr>
          <p:cNvPr id="88" name="Google Shape;88;p17"/>
          <p:cNvPicPr preferRelativeResize="0"/>
          <p:nvPr/>
        </p:nvPicPr>
        <p:blipFill>
          <a:blip r:embed="rId3">
            <a:alphaModFix/>
          </a:blip>
          <a:stretch>
            <a:fillRect/>
          </a:stretch>
        </p:blipFill>
        <p:spPr>
          <a:xfrm>
            <a:off x="4320100" y="0"/>
            <a:ext cx="4823900" cy="4289625"/>
          </a:xfrm>
          <a:prstGeom prst="rect">
            <a:avLst/>
          </a:prstGeom>
          <a:noFill/>
          <a:ln>
            <a:noFill/>
          </a:ln>
        </p:spPr>
      </p:pic>
      <p:sp>
        <p:nvSpPr>
          <p:cNvPr id="89" name="Google Shape;89;p17"/>
          <p:cNvSpPr txBox="1">
            <a:spLocks noGrp="1"/>
          </p:cNvSpPr>
          <p:nvPr>
            <p:ph type="title"/>
          </p:nvPr>
        </p:nvSpPr>
        <p:spPr>
          <a:xfrm>
            <a:off x="311700" y="391350"/>
            <a:ext cx="3794700" cy="242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2600" dirty="0">
                <a:effectLst>
                  <a:outerShdw blurRad="38100" dist="38100" dir="2700000" algn="tl">
                    <a:srgbClr val="000000">
                      <a:alpha val="43137"/>
                    </a:srgbClr>
                  </a:outerShdw>
                </a:effectLst>
                <a:latin typeface="Architects Daughter"/>
                <a:ea typeface="Architects Daughter"/>
                <a:cs typeface="Architects Daughter"/>
                <a:sym typeface="Architects Daughter"/>
              </a:rPr>
              <a:t>Gdyby Ania trzymała się poniższych zasad, dziś moglibyśmy podziwiać jej piękny taniec....</a:t>
            </a:r>
            <a:r>
              <a:rPr lang="pl" dirty="0">
                <a:effectLst>
                  <a:outerShdw blurRad="38100" dist="38100" dir="2700000" algn="tl">
                    <a:srgbClr val="000000">
                      <a:alpha val="43137"/>
                    </a:srgbClr>
                  </a:outerShdw>
                </a:effectLst>
                <a:latin typeface="Architects Daughter"/>
                <a:ea typeface="Architects Daughter"/>
                <a:cs typeface="Architects Daughter"/>
                <a:sym typeface="Architects Daughter"/>
              </a:rPr>
              <a:t> </a:t>
            </a:r>
            <a:endParaRPr dirty="0">
              <a:effectLst>
                <a:outerShdw blurRad="38100" dist="38100" dir="2700000" algn="tl">
                  <a:srgbClr val="000000">
                    <a:alpha val="43137"/>
                  </a:srgbClr>
                </a:outerShdw>
              </a:effectLst>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2448775" y="139025"/>
            <a:ext cx="6533625" cy="4779926"/>
          </a:xfrm>
          <a:prstGeom prst="rect">
            <a:avLst/>
          </a:prstGeom>
          <a:noFill/>
          <a:ln>
            <a:noFill/>
          </a:ln>
        </p:spPr>
      </p:pic>
      <p:sp>
        <p:nvSpPr>
          <p:cNvPr id="95" name="Google Shape;95;p18"/>
          <p:cNvSpPr txBox="1"/>
          <p:nvPr/>
        </p:nvSpPr>
        <p:spPr>
          <a:xfrm>
            <a:off x="459825" y="887550"/>
            <a:ext cx="1700100" cy="352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2800" b="1" i="1" dirty="0">
                <a:solidFill>
                  <a:srgbClr val="5B0F00"/>
                </a:solidFill>
                <a:effectLst>
                  <a:outerShdw blurRad="38100" dist="38100" dir="2700000" algn="tl">
                    <a:srgbClr val="000000">
                      <a:alpha val="43137"/>
                    </a:srgbClr>
                  </a:outerShdw>
                </a:effectLst>
                <a:latin typeface="Architects Daughter"/>
                <a:ea typeface="Architects Daughter"/>
                <a:cs typeface="Architects Daughter"/>
                <a:sym typeface="Architects Daughter"/>
              </a:rPr>
              <a:t>Człowiek jest </a:t>
            </a:r>
            <a:endParaRPr sz="2800" b="1" i="1" dirty="0">
              <a:solidFill>
                <a:srgbClr val="5B0F00"/>
              </a:solidFill>
              <a:effectLst>
                <a:outerShdw blurRad="38100" dist="38100" dir="2700000" algn="tl">
                  <a:srgbClr val="000000">
                    <a:alpha val="43137"/>
                  </a:srgbClr>
                </a:outerShdw>
              </a:effectLst>
              <a:latin typeface="Architects Daughter"/>
              <a:ea typeface="Architects Daughter"/>
              <a:cs typeface="Architects Daughter"/>
              <a:sym typeface="Architects Daughter"/>
            </a:endParaRPr>
          </a:p>
          <a:p>
            <a:pPr marL="0" lvl="0" indent="0" algn="l" rtl="0">
              <a:spcBef>
                <a:spcPts val="0"/>
              </a:spcBef>
              <a:spcAft>
                <a:spcPts val="0"/>
              </a:spcAft>
              <a:buNone/>
            </a:pPr>
            <a:r>
              <a:rPr lang="pl" sz="2800" b="1" i="1" dirty="0">
                <a:solidFill>
                  <a:srgbClr val="5B0F00"/>
                </a:solidFill>
                <a:effectLst>
                  <a:outerShdw blurRad="38100" dist="38100" dir="2700000" algn="tl">
                    <a:srgbClr val="000000">
                      <a:alpha val="43137"/>
                    </a:srgbClr>
                  </a:outerShdw>
                </a:effectLst>
                <a:latin typeface="Architects Daughter"/>
                <a:ea typeface="Architects Daughter"/>
                <a:cs typeface="Architects Daughter"/>
                <a:sym typeface="Architects Daughter"/>
              </a:rPr>
              <a:t>tym,</a:t>
            </a:r>
            <a:endParaRPr sz="2700" b="1" i="1" dirty="0">
              <a:solidFill>
                <a:srgbClr val="5B0F00"/>
              </a:solidFill>
              <a:effectLst>
                <a:outerShdw blurRad="38100" dist="38100" dir="2700000" algn="tl">
                  <a:srgbClr val="000000">
                    <a:alpha val="43137"/>
                  </a:srgbClr>
                </a:outerShdw>
              </a:effectLst>
              <a:latin typeface="Architects Daughter"/>
              <a:ea typeface="Architects Daughter"/>
              <a:cs typeface="Architects Daughter"/>
              <a:sym typeface="Architects Daughter"/>
            </a:endParaRPr>
          </a:p>
          <a:p>
            <a:pPr marL="0" lvl="0" indent="0" algn="l" rtl="0">
              <a:spcBef>
                <a:spcPts val="0"/>
              </a:spcBef>
              <a:spcAft>
                <a:spcPts val="0"/>
              </a:spcAft>
              <a:buNone/>
            </a:pPr>
            <a:r>
              <a:rPr lang="pl" sz="2800" b="1" i="1" dirty="0">
                <a:solidFill>
                  <a:srgbClr val="5B0F00"/>
                </a:solidFill>
                <a:effectLst>
                  <a:outerShdw blurRad="38100" dist="38100" dir="2700000" algn="tl">
                    <a:srgbClr val="000000">
                      <a:alpha val="43137"/>
                    </a:srgbClr>
                  </a:outerShdw>
                </a:effectLst>
                <a:latin typeface="Architects Daughter"/>
                <a:ea typeface="Architects Daughter"/>
                <a:cs typeface="Architects Daughter"/>
                <a:sym typeface="Architects Daughter"/>
              </a:rPr>
              <a:t>co zje.</a:t>
            </a:r>
            <a:endParaRPr sz="2800" b="1" i="1" dirty="0">
              <a:solidFill>
                <a:srgbClr val="5B0F00"/>
              </a:solidFill>
              <a:effectLst>
                <a:outerShdw blurRad="38100" dist="38100" dir="2700000" algn="tl">
                  <a:srgbClr val="000000">
                    <a:alpha val="43137"/>
                  </a:srgbClr>
                </a:outerShdw>
              </a:effectLst>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flipH="1">
            <a:off x="311700" y="267350"/>
            <a:ext cx="8520600" cy="1358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pl" sz="2700">
                <a:latin typeface="Architects Daughter"/>
                <a:ea typeface="Architects Daughter"/>
                <a:cs typeface="Architects Daughter"/>
                <a:sym typeface="Architects Daughter"/>
              </a:rPr>
              <a:t>Czy lubisz sport? Czy na co dzień uprawiasz aktywność fizyczną? Mogą to być po prostu spacery...</a:t>
            </a:r>
            <a:endParaRPr sz="2700">
              <a:latin typeface="Architects Daughter"/>
              <a:ea typeface="Architects Daughter"/>
              <a:cs typeface="Architects Daughter"/>
              <a:sym typeface="Architects Daughter"/>
            </a:endParaRPr>
          </a:p>
        </p:txBody>
      </p:sp>
      <p:sp>
        <p:nvSpPr>
          <p:cNvPr id="101" name="Google Shape;101;p19"/>
          <p:cNvSpPr txBox="1">
            <a:spLocks noGrp="1"/>
          </p:cNvSpPr>
          <p:nvPr>
            <p:ph type="body" idx="1"/>
          </p:nvPr>
        </p:nvSpPr>
        <p:spPr>
          <a:xfrm>
            <a:off x="311700" y="1785775"/>
            <a:ext cx="3334800" cy="3015600"/>
          </a:xfrm>
          <a:prstGeom prst="rect">
            <a:avLst/>
          </a:prstGeom>
        </p:spPr>
        <p:txBody>
          <a:bodyPr spcFirstLastPara="1" wrap="square" lIns="91425" tIns="91425" rIns="91425" bIns="91425" anchor="t" anchorCtr="0">
            <a:noAutofit/>
          </a:bodyPr>
          <a:lstStyle/>
          <a:p>
            <a:pPr marL="0" lvl="0" indent="0" algn="l" rtl="0">
              <a:lnSpc>
                <a:spcPct val="128570"/>
              </a:lnSpc>
              <a:spcBef>
                <a:spcPts val="1800"/>
              </a:spcBef>
              <a:spcAft>
                <a:spcPts val="0"/>
              </a:spcAft>
              <a:buNone/>
            </a:pPr>
            <a:r>
              <a:rPr lang="pl" sz="1400" b="1">
                <a:solidFill>
                  <a:srgbClr val="5C596D"/>
                </a:solidFill>
                <a:highlight>
                  <a:srgbClr val="FFFFFF"/>
                </a:highlight>
                <a:latin typeface="Architects Daughter"/>
                <a:ea typeface="Architects Daughter"/>
                <a:cs typeface="Architects Daughter"/>
                <a:sym typeface="Architects Daughter"/>
              </a:rPr>
              <a:t>Natychmiastowe korzyści z uprawiania sportu:</a:t>
            </a:r>
            <a:endParaRPr sz="1400" b="1">
              <a:solidFill>
                <a:srgbClr val="5C596D"/>
              </a:solidFill>
              <a:highlight>
                <a:srgbClr val="FFFFFF"/>
              </a:highlight>
              <a:latin typeface="Architects Daughter"/>
              <a:ea typeface="Architects Daughter"/>
              <a:cs typeface="Architects Daughter"/>
              <a:sym typeface="Architects Daughter"/>
            </a:endParaRPr>
          </a:p>
          <a:p>
            <a:pPr marL="0" lvl="0" indent="0" algn="l" rtl="0">
              <a:spcBef>
                <a:spcPts val="900"/>
              </a:spcBef>
              <a:spcAft>
                <a:spcPts val="0"/>
              </a:spcAft>
              <a:buNone/>
            </a:pPr>
            <a:r>
              <a:rPr lang="pl" sz="1200" b="1">
                <a:solidFill>
                  <a:srgbClr val="444444"/>
                </a:solidFill>
                <a:highlight>
                  <a:srgbClr val="FFFFFF"/>
                </a:highlight>
                <a:latin typeface="Architects Daughter"/>
                <a:ea typeface="Architects Daughter"/>
                <a:cs typeface="Architects Daughter"/>
                <a:sym typeface="Architects Daughter"/>
              </a:rPr>
              <a:t>1.  zredukujesz stres, rozładujesz napięcie, oczyścisz umysł,</a:t>
            </a:r>
            <a:endParaRPr sz="1200" b="1">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b="1">
                <a:solidFill>
                  <a:srgbClr val="444444"/>
                </a:solidFill>
                <a:highlight>
                  <a:srgbClr val="FFFFFF"/>
                </a:highlight>
                <a:latin typeface="Architects Daughter"/>
                <a:ea typeface="Architects Daughter"/>
                <a:cs typeface="Architects Daughter"/>
                <a:sym typeface="Architects Daughter"/>
              </a:rPr>
              <a:t>2.   zaczniesz jaśniej myśleć, poprawi się Twoja koncentracja,</a:t>
            </a:r>
            <a:endParaRPr sz="1200" b="1">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b="1">
                <a:solidFill>
                  <a:srgbClr val="444444"/>
                </a:solidFill>
                <a:highlight>
                  <a:srgbClr val="FFFFFF"/>
                </a:highlight>
                <a:latin typeface="Architects Daughter"/>
                <a:ea typeface="Architects Daughter"/>
                <a:cs typeface="Architects Daughter"/>
                <a:sym typeface="Architects Daughter"/>
              </a:rPr>
              <a:t>3.   przestaniesz być ospały,</a:t>
            </a:r>
            <a:endParaRPr sz="1200" b="1">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b="1">
                <a:solidFill>
                  <a:srgbClr val="444444"/>
                </a:solidFill>
                <a:highlight>
                  <a:srgbClr val="FFFFFF"/>
                </a:highlight>
                <a:latin typeface="Architects Daughter"/>
                <a:ea typeface="Architects Daughter"/>
                <a:cs typeface="Architects Daughter"/>
                <a:sym typeface="Architects Daughter"/>
              </a:rPr>
              <a:t>4.   poprawi się Twój nastrój,</a:t>
            </a:r>
            <a:endParaRPr sz="1200" b="1">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b="1">
                <a:solidFill>
                  <a:srgbClr val="444444"/>
                </a:solidFill>
                <a:highlight>
                  <a:srgbClr val="FFFFFF"/>
                </a:highlight>
                <a:latin typeface="Architects Daughter"/>
                <a:ea typeface="Architects Daughter"/>
                <a:cs typeface="Architects Daughter"/>
                <a:sym typeface="Architects Daughter"/>
              </a:rPr>
              <a:t>5.  poczujesz przypływ energii.</a:t>
            </a:r>
            <a:endParaRPr sz="1200" b="1">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1600"/>
              </a:spcAft>
              <a:buNone/>
            </a:pPr>
            <a:endParaRPr/>
          </a:p>
        </p:txBody>
      </p:sp>
      <p:pic>
        <p:nvPicPr>
          <p:cNvPr id="102" name="Google Shape;102;p19"/>
          <p:cNvPicPr preferRelativeResize="0"/>
          <p:nvPr/>
        </p:nvPicPr>
        <p:blipFill>
          <a:blip r:embed="rId3">
            <a:alphaModFix/>
          </a:blip>
          <a:stretch>
            <a:fillRect/>
          </a:stretch>
        </p:blipFill>
        <p:spPr>
          <a:xfrm>
            <a:off x="3798900" y="1809925"/>
            <a:ext cx="5279749" cy="31838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83127"/>
            <a:ext cx="8520600" cy="962891"/>
          </a:xfrm>
          <a:prstGeom prst="rect">
            <a:avLst/>
          </a:prstGeom>
        </p:spPr>
        <p:txBody>
          <a:bodyPr spcFirstLastPara="1" wrap="square" lIns="91425" tIns="91425" rIns="91425" bIns="91425" anchor="t" anchorCtr="0">
            <a:noAutofit/>
          </a:bodyPr>
          <a:lstStyle/>
          <a:p>
            <a:pPr marL="0" lvl="0" indent="0" algn="ctr" rtl="0">
              <a:lnSpc>
                <a:spcPct val="128570"/>
              </a:lnSpc>
              <a:spcBef>
                <a:spcPts val="1800"/>
              </a:spcBef>
              <a:spcAft>
                <a:spcPts val="0"/>
              </a:spcAft>
              <a:buNone/>
            </a:pPr>
            <a:r>
              <a:rPr lang="pl" sz="3000" dirty="0">
                <a:solidFill>
                  <a:srgbClr val="666666"/>
                </a:solidFill>
                <a:effectLst>
                  <a:outerShdw blurRad="38100" dist="38100" dir="2700000" algn="tl">
                    <a:srgbClr val="000000">
                      <a:alpha val="43137"/>
                    </a:srgbClr>
                  </a:outerShdw>
                </a:effectLst>
                <a:highlight>
                  <a:srgbClr val="FFFFFF"/>
                </a:highlight>
                <a:latin typeface="Architects Daughter"/>
                <a:ea typeface="Architects Daughter"/>
                <a:cs typeface="Architects Daughter"/>
                <a:sym typeface="Architects Daughter"/>
              </a:rPr>
              <a:t>Długoterminowe zalety uprawiania sportu:</a:t>
            </a:r>
            <a:endParaRPr sz="3000" dirty="0">
              <a:solidFill>
                <a:srgbClr val="666666"/>
              </a:solidFill>
              <a:effectLst>
                <a:outerShdw blurRad="38100" dist="38100" dir="2700000" algn="tl">
                  <a:srgbClr val="000000">
                    <a:alpha val="43137"/>
                  </a:srgbClr>
                </a:outerShdw>
              </a:effectLst>
              <a:highlight>
                <a:srgbClr val="FFFFFF"/>
              </a:highlight>
              <a:latin typeface="Architects Daughter"/>
              <a:ea typeface="Architects Daughter"/>
              <a:cs typeface="Architects Daughter"/>
              <a:sym typeface="Architects Daughter"/>
            </a:endParaRPr>
          </a:p>
          <a:p>
            <a:pPr marL="0" lvl="0" indent="0" algn="ctr" rtl="0">
              <a:spcBef>
                <a:spcPts val="900"/>
              </a:spcBef>
              <a:spcAft>
                <a:spcPts val="0"/>
              </a:spcAft>
              <a:buNone/>
            </a:pPr>
            <a:endParaRPr dirty="0">
              <a:solidFill>
                <a:schemeClr val="accent5"/>
              </a:solidFill>
              <a:effectLst>
                <a:outerShdw blurRad="38100" dist="38100" dir="2700000" algn="tl">
                  <a:srgbClr val="000000">
                    <a:alpha val="43137"/>
                  </a:srgbClr>
                </a:outerShdw>
              </a:effectLst>
            </a:endParaRPr>
          </a:p>
        </p:txBody>
      </p:sp>
      <p:sp>
        <p:nvSpPr>
          <p:cNvPr id="108" name="Google Shape;108;p20"/>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pl" sz="1200">
                <a:solidFill>
                  <a:srgbClr val="444444"/>
                </a:solidFill>
                <a:highlight>
                  <a:srgbClr val="FFFFFF"/>
                </a:highlight>
                <a:latin typeface="Architects Daughter"/>
                <a:ea typeface="Architects Daughter"/>
                <a:cs typeface="Architects Daughter"/>
                <a:sym typeface="Architects Daughter"/>
              </a:rPr>
              <a:t>1. </a:t>
            </a:r>
            <a:r>
              <a:rPr lang="pl" sz="1200" b="1">
                <a:solidFill>
                  <a:srgbClr val="444444"/>
                </a:solidFill>
                <a:highlight>
                  <a:srgbClr val="FFFFFF"/>
                </a:highlight>
                <a:latin typeface="Architects Daughter"/>
                <a:ea typeface="Architects Daughter"/>
                <a:cs typeface="Architects Daughter"/>
                <a:sym typeface="Architects Daughter"/>
              </a:rPr>
              <a:t>Poprawa przemiany materii,</a:t>
            </a:r>
            <a:r>
              <a:rPr lang="pl" sz="1200">
                <a:solidFill>
                  <a:srgbClr val="444444"/>
                </a:solidFill>
                <a:highlight>
                  <a:srgbClr val="FFFFFF"/>
                </a:highlight>
                <a:latin typeface="Architects Daughter"/>
                <a:ea typeface="Architects Daughter"/>
                <a:cs typeface="Architects Daughter"/>
                <a:sym typeface="Architects Daughter"/>
              </a:rPr>
              <a:t> a tym samym lepsza gospodarka węglowodanowa. Co to znaczy? W przyszłości będziesz mniej narażony na cukrzycę!</a:t>
            </a:r>
            <a:endParaRPr sz="1200">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a:solidFill>
                  <a:srgbClr val="444444"/>
                </a:solidFill>
                <a:highlight>
                  <a:srgbClr val="FFFFFF"/>
                </a:highlight>
                <a:latin typeface="Architects Daughter"/>
                <a:ea typeface="Architects Daughter"/>
                <a:cs typeface="Architects Daughter"/>
                <a:sym typeface="Architects Daughter"/>
              </a:rPr>
              <a:t>2. </a:t>
            </a:r>
            <a:r>
              <a:rPr lang="pl" sz="1200" b="1">
                <a:solidFill>
                  <a:srgbClr val="444444"/>
                </a:solidFill>
                <a:highlight>
                  <a:srgbClr val="FFFFFF"/>
                </a:highlight>
                <a:latin typeface="Architects Daughter"/>
                <a:ea typeface="Architects Daughter"/>
                <a:cs typeface="Architects Daughter"/>
                <a:sym typeface="Architects Daughter"/>
              </a:rPr>
              <a:t>Obniżenie masy ciała. </a:t>
            </a:r>
            <a:r>
              <a:rPr lang="pl" sz="1200">
                <a:solidFill>
                  <a:srgbClr val="444444"/>
                </a:solidFill>
                <a:highlight>
                  <a:srgbClr val="FFFFFF"/>
                </a:highlight>
                <a:latin typeface="Architects Daughter"/>
                <a:ea typeface="Architects Daughter"/>
                <a:cs typeface="Architects Daughter"/>
                <a:sym typeface="Architects Daughter"/>
              </a:rPr>
              <a:t> Odchudzać może każdy rodzaj aktywności, nawet szybki spacer.</a:t>
            </a:r>
            <a:endParaRPr sz="1200">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a:solidFill>
                  <a:srgbClr val="444444"/>
                </a:solidFill>
                <a:highlight>
                  <a:srgbClr val="FFFFFF"/>
                </a:highlight>
                <a:latin typeface="Architects Daughter"/>
                <a:ea typeface="Architects Daughter"/>
                <a:cs typeface="Architects Daughter"/>
                <a:sym typeface="Architects Daughter"/>
              </a:rPr>
              <a:t>3. </a:t>
            </a:r>
            <a:r>
              <a:rPr lang="pl" sz="1200" b="1">
                <a:solidFill>
                  <a:srgbClr val="444444"/>
                </a:solidFill>
                <a:highlight>
                  <a:srgbClr val="FFFFFF"/>
                </a:highlight>
                <a:latin typeface="Architects Daughter"/>
                <a:ea typeface="Architects Daughter"/>
                <a:cs typeface="Architects Daughter"/>
                <a:sym typeface="Architects Daughter"/>
              </a:rPr>
              <a:t>Lepsze krążenie.</a:t>
            </a:r>
            <a:r>
              <a:rPr lang="pl" sz="1200">
                <a:solidFill>
                  <a:srgbClr val="444444"/>
                </a:solidFill>
                <a:highlight>
                  <a:srgbClr val="FFFFFF"/>
                </a:highlight>
                <a:latin typeface="Architects Daughter"/>
                <a:ea typeface="Architects Daughter"/>
                <a:cs typeface="Architects Daughter"/>
                <a:sym typeface="Architects Daughter"/>
              </a:rPr>
              <a:t> To najważniejszy pozytywny wpływ sportu na zdrowie – potwierdzi to każdy lekarz, bo schorzenia serca i układu krwionośnego to </a:t>
            </a:r>
            <a:r>
              <a:rPr lang="pl" sz="1200" b="1">
                <a:solidFill>
                  <a:srgbClr val="CC0000"/>
                </a:solidFill>
                <a:highlight>
                  <a:srgbClr val="FFFFFF"/>
                </a:highlight>
                <a:uFill>
                  <a:noFill/>
                </a:uFill>
                <a:latin typeface="Architects Daughter"/>
                <a:ea typeface="Architects Daughter"/>
                <a:cs typeface="Architects Daughter"/>
                <a:sym typeface="Architects Daughter"/>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poważne choroby, z którymi zmagają się Polacy</a:t>
            </a:r>
            <a:r>
              <a:rPr lang="pl" sz="1200">
                <a:solidFill>
                  <a:srgbClr val="444444"/>
                </a:solidFill>
                <a:highlight>
                  <a:srgbClr val="FFFFFF"/>
                </a:highlight>
                <a:latin typeface="Architects Daughter"/>
                <a:ea typeface="Architects Daughter"/>
                <a:cs typeface="Architects Daughter"/>
                <a:sym typeface="Architects Daughter"/>
              </a:rPr>
              <a:t>. Ćwiczenia obniżają ciśnienie krwi i zmniejszają ryzyko chorób sercowo-naczyniowych w przyszłości.</a:t>
            </a:r>
            <a:endParaRPr sz="1200">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a:solidFill>
                  <a:srgbClr val="444444"/>
                </a:solidFill>
                <a:highlight>
                  <a:srgbClr val="FFFFFF"/>
                </a:highlight>
                <a:latin typeface="Architects Daughter"/>
                <a:ea typeface="Architects Daughter"/>
                <a:cs typeface="Architects Daughter"/>
                <a:sym typeface="Architects Daughter"/>
              </a:rPr>
              <a:t>4. </a:t>
            </a:r>
            <a:r>
              <a:rPr lang="pl" sz="1200" b="1" u="sng">
                <a:solidFill>
                  <a:srgbClr val="444444"/>
                </a:solidFill>
                <a:highlight>
                  <a:srgbClr val="FFFFFF"/>
                </a:highlight>
                <a:latin typeface="Architects Daughter"/>
                <a:ea typeface="Architects Daughter"/>
                <a:cs typeface="Architects Daughter"/>
                <a:sym typeface="Architects Daughter"/>
              </a:rPr>
              <a:t>Sprawniej działający system immunologiczny. </a:t>
            </a:r>
            <a:r>
              <a:rPr lang="pl" sz="1200" u="sng">
                <a:solidFill>
                  <a:srgbClr val="444444"/>
                </a:solidFill>
                <a:highlight>
                  <a:srgbClr val="FFFFFF"/>
                </a:highlight>
                <a:latin typeface="Architects Daughter"/>
                <a:ea typeface="Architects Daughter"/>
                <a:cs typeface="Architects Daughter"/>
                <a:sym typeface="Architects Daughter"/>
              </a:rPr>
              <a:t>Sport po prostu zwiększa Twoją odporność na infekcje.</a:t>
            </a:r>
            <a:endParaRPr sz="1200" u="sng">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a:solidFill>
                  <a:srgbClr val="444444"/>
                </a:solidFill>
                <a:highlight>
                  <a:srgbClr val="FFFFFF"/>
                </a:highlight>
                <a:latin typeface="Architects Daughter"/>
                <a:ea typeface="Architects Daughter"/>
                <a:cs typeface="Architects Daughter"/>
                <a:sym typeface="Architects Daughter"/>
              </a:rPr>
              <a:t>5. </a:t>
            </a:r>
            <a:r>
              <a:rPr lang="pl" sz="1200" b="1">
                <a:solidFill>
                  <a:srgbClr val="444444"/>
                </a:solidFill>
                <a:highlight>
                  <a:srgbClr val="FFFFFF"/>
                </a:highlight>
                <a:latin typeface="Architects Daughter"/>
                <a:ea typeface="Architects Daughter"/>
                <a:cs typeface="Architects Daughter"/>
                <a:sym typeface="Architects Daughter"/>
              </a:rPr>
              <a:t>Poprawa wyglądu sylwetki, większa gibkość. </a:t>
            </a:r>
            <a:endParaRPr sz="1200">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a:solidFill>
                  <a:srgbClr val="444444"/>
                </a:solidFill>
                <a:highlight>
                  <a:srgbClr val="FFFFFF"/>
                </a:highlight>
                <a:latin typeface="Architects Daughter"/>
                <a:ea typeface="Architects Daughter"/>
                <a:cs typeface="Architects Daughter"/>
                <a:sym typeface="Architects Daughter"/>
              </a:rPr>
              <a:t>6. </a:t>
            </a:r>
            <a:r>
              <a:rPr lang="pl" sz="1200" b="1">
                <a:solidFill>
                  <a:srgbClr val="444444"/>
                </a:solidFill>
                <a:highlight>
                  <a:srgbClr val="FFFFFF"/>
                </a:highlight>
                <a:latin typeface="Architects Daughter"/>
                <a:ea typeface="Architects Daughter"/>
                <a:cs typeface="Architects Daughter"/>
                <a:sym typeface="Architects Daughter"/>
              </a:rPr>
              <a:t>Siła</a:t>
            </a:r>
            <a:r>
              <a:rPr lang="pl" sz="1200">
                <a:solidFill>
                  <a:srgbClr val="444444"/>
                </a:solidFill>
                <a:highlight>
                  <a:srgbClr val="FFFFFF"/>
                </a:highlight>
                <a:latin typeface="Architects Daughter"/>
                <a:ea typeface="Architects Daughter"/>
                <a:cs typeface="Architects Daughter"/>
                <a:sym typeface="Architects Daughter"/>
              </a:rPr>
              <a:t> – skoro już przy mięśniach jesteśmy. Dźwiganie zakupów przestanie być wyzwaniem!</a:t>
            </a:r>
            <a:endParaRPr sz="1200">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a:solidFill>
                  <a:srgbClr val="444444"/>
                </a:solidFill>
                <a:highlight>
                  <a:srgbClr val="FFFFFF"/>
                </a:highlight>
                <a:latin typeface="Architects Daughter"/>
                <a:ea typeface="Architects Daughter"/>
                <a:cs typeface="Architects Daughter"/>
                <a:sym typeface="Architects Daughter"/>
              </a:rPr>
              <a:t>7. </a:t>
            </a:r>
            <a:r>
              <a:rPr lang="pl" sz="1200" b="1">
                <a:solidFill>
                  <a:srgbClr val="444444"/>
                </a:solidFill>
                <a:highlight>
                  <a:srgbClr val="FFFFFF"/>
                </a:highlight>
                <a:latin typeface="Architects Daughter"/>
                <a:ea typeface="Architects Daughter"/>
                <a:cs typeface="Architects Daughter"/>
                <a:sym typeface="Architects Daughter"/>
              </a:rPr>
              <a:t>Wytrzymałość </a:t>
            </a:r>
            <a:r>
              <a:rPr lang="pl" sz="1200">
                <a:solidFill>
                  <a:srgbClr val="444444"/>
                </a:solidFill>
                <a:highlight>
                  <a:srgbClr val="FFFFFF"/>
                </a:highlight>
                <a:latin typeface="Architects Daughter"/>
                <a:ea typeface="Architects Daughter"/>
                <a:cs typeface="Architects Daughter"/>
                <a:sym typeface="Architects Daughter"/>
              </a:rPr>
              <a:t>– zadyszka przy wchodzeniu na czwarte piętro? Nigdy więcej.</a:t>
            </a:r>
            <a:endParaRPr sz="1200">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a:solidFill>
                  <a:srgbClr val="444444"/>
                </a:solidFill>
                <a:highlight>
                  <a:srgbClr val="FFFFFF"/>
                </a:highlight>
                <a:latin typeface="Architects Daughter"/>
                <a:ea typeface="Architects Daughter"/>
                <a:cs typeface="Architects Daughter"/>
                <a:sym typeface="Architects Daughter"/>
              </a:rPr>
              <a:t>8. </a:t>
            </a:r>
            <a:r>
              <a:rPr lang="pl" sz="1200" b="1">
                <a:solidFill>
                  <a:srgbClr val="444444"/>
                </a:solidFill>
                <a:highlight>
                  <a:srgbClr val="FFFFFF"/>
                </a:highlight>
                <a:latin typeface="Architects Daughter"/>
                <a:ea typeface="Architects Daughter"/>
                <a:cs typeface="Architects Daughter"/>
                <a:sym typeface="Architects Daughter"/>
              </a:rPr>
              <a:t>Szybkość </a:t>
            </a:r>
            <a:r>
              <a:rPr lang="pl" sz="1200">
                <a:solidFill>
                  <a:srgbClr val="444444"/>
                </a:solidFill>
                <a:highlight>
                  <a:srgbClr val="FFFFFF"/>
                </a:highlight>
                <a:latin typeface="Architects Daughter"/>
                <a:ea typeface="Architects Daughter"/>
                <a:cs typeface="Architects Daughter"/>
                <a:sym typeface="Architects Daughter"/>
              </a:rPr>
              <a:t>– autobus mija Cię w drodze na przystanek? Zdążysz go dogonić.</a:t>
            </a:r>
            <a:endParaRPr sz="1200">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0"/>
              </a:spcAft>
              <a:buNone/>
            </a:pPr>
            <a:r>
              <a:rPr lang="pl" sz="1200">
                <a:solidFill>
                  <a:srgbClr val="444444"/>
                </a:solidFill>
                <a:highlight>
                  <a:srgbClr val="FFFFFF"/>
                </a:highlight>
                <a:latin typeface="Architects Daughter"/>
                <a:ea typeface="Architects Daughter"/>
                <a:cs typeface="Architects Daughter"/>
                <a:sym typeface="Architects Daughter"/>
              </a:rPr>
              <a:t>9. </a:t>
            </a:r>
            <a:r>
              <a:rPr lang="pl" sz="1200" b="1">
                <a:solidFill>
                  <a:srgbClr val="444444"/>
                </a:solidFill>
                <a:highlight>
                  <a:srgbClr val="FFFFFF"/>
                </a:highlight>
                <a:latin typeface="Architects Daughter"/>
                <a:ea typeface="Architects Daughter"/>
                <a:cs typeface="Architects Daughter"/>
                <a:sym typeface="Architects Daughter"/>
              </a:rPr>
              <a:t>Zwiększenie masy kostnej. </a:t>
            </a:r>
            <a:r>
              <a:rPr lang="pl" sz="1200">
                <a:solidFill>
                  <a:srgbClr val="444444"/>
                </a:solidFill>
                <a:highlight>
                  <a:srgbClr val="FFFFFF"/>
                </a:highlight>
                <a:latin typeface="Architects Daughter"/>
                <a:ea typeface="Architects Daughter"/>
                <a:cs typeface="Architects Daughter"/>
                <a:sym typeface="Architects Daughter"/>
              </a:rPr>
              <a:t>Ćwiczenia, zwłaszcza siłowe, dosłownie budują kości. Dzięki nim zmniejszysz ryzyko zachorowania na osteoporozę.</a:t>
            </a:r>
            <a:endParaRPr sz="1200">
              <a:solidFill>
                <a:srgbClr val="444444"/>
              </a:solidFill>
              <a:highlight>
                <a:srgbClr val="FFFFFF"/>
              </a:highlight>
              <a:latin typeface="Architects Daughter"/>
              <a:ea typeface="Architects Daughter"/>
              <a:cs typeface="Architects Daughter"/>
              <a:sym typeface="Architects Daughter"/>
            </a:endParaRPr>
          </a:p>
          <a:p>
            <a:pPr marL="0" lvl="0" indent="0" algn="l" rtl="0">
              <a:spcBef>
                <a:spcPts val="800"/>
              </a:spcBef>
              <a:spcAft>
                <a:spcPts val="160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391350"/>
            <a:ext cx="8520600" cy="251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2200" dirty="0">
                <a:effectLst>
                  <a:outerShdw blurRad="38100" dist="38100" dir="2700000" algn="tl">
                    <a:srgbClr val="000000">
                      <a:alpha val="43137"/>
                    </a:srgbClr>
                  </a:outerShdw>
                </a:effectLst>
                <a:latin typeface="Architects Daughter"/>
                <a:ea typeface="Architects Daughter"/>
                <a:cs typeface="Architects Daughter"/>
                <a:sym typeface="Architects Daughter"/>
              </a:rPr>
              <a:t>Dlatego jeśli zdrowie i ładna sylwetka to też Twoje wartości, jeśli sam chcesz kreować swoją przyszłość, wstań z kanapy, odłóż komputer na bok i...do dzieła!  Nie mów, że zrobisz to jutro, zrób to teraz!</a:t>
            </a:r>
            <a:endParaRPr sz="2200" dirty="0">
              <a:effectLst>
                <a:outerShdw blurRad="38100" dist="38100" dir="2700000" algn="tl">
                  <a:srgbClr val="000000">
                    <a:alpha val="43137"/>
                  </a:srgbClr>
                </a:outerShdw>
              </a:effectLst>
              <a:latin typeface="Architects Daughter"/>
              <a:ea typeface="Architects Daughter"/>
              <a:cs typeface="Architects Daughter"/>
              <a:sym typeface="Architects Daughter"/>
            </a:endParaRPr>
          </a:p>
        </p:txBody>
      </p:sp>
      <p:sp>
        <p:nvSpPr>
          <p:cNvPr id="114" name="Google Shape;11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5" name="Google Shape;115;p21"/>
          <p:cNvPicPr preferRelativeResize="0"/>
          <p:nvPr/>
        </p:nvPicPr>
        <p:blipFill>
          <a:blip r:embed="rId3">
            <a:alphaModFix/>
          </a:blip>
          <a:stretch>
            <a:fillRect/>
          </a:stretch>
        </p:blipFill>
        <p:spPr>
          <a:xfrm>
            <a:off x="176613" y="2964813"/>
            <a:ext cx="2619375" cy="1743075"/>
          </a:xfrm>
          <a:prstGeom prst="rect">
            <a:avLst/>
          </a:prstGeom>
          <a:noFill/>
          <a:ln>
            <a:noFill/>
          </a:ln>
        </p:spPr>
      </p:pic>
      <p:pic>
        <p:nvPicPr>
          <p:cNvPr id="116" name="Google Shape;116;p21"/>
          <p:cNvPicPr preferRelativeResize="0"/>
          <p:nvPr/>
        </p:nvPicPr>
        <p:blipFill>
          <a:blip r:embed="rId4">
            <a:alphaModFix/>
          </a:blip>
          <a:stretch>
            <a:fillRect/>
          </a:stretch>
        </p:blipFill>
        <p:spPr>
          <a:xfrm>
            <a:off x="2796000" y="1999625"/>
            <a:ext cx="2796623" cy="1946224"/>
          </a:xfrm>
          <a:prstGeom prst="rect">
            <a:avLst/>
          </a:prstGeom>
          <a:noFill/>
          <a:ln>
            <a:noFill/>
          </a:ln>
        </p:spPr>
      </p:pic>
      <p:pic>
        <p:nvPicPr>
          <p:cNvPr id="117" name="Google Shape;117;p21"/>
          <p:cNvPicPr preferRelativeResize="0"/>
          <p:nvPr/>
        </p:nvPicPr>
        <p:blipFill>
          <a:blip r:embed="rId5">
            <a:alphaModFix/>
          </a:blip>
          <a:stretch>
            <a:fillRect/>
          </a:stretch>
        </p:blipFill>
        <p:spPr>
          <a:xfrm>
            <a:off x="5592625" y="2373925"/>
            <a:ext cx="3389771" cy="25173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878</Words>
  <Application>Microsoft Office PowerPoint</Application>
  <PresentationFormat>Pokaz na ekranie (16:9)</PresentationFormat>
  <Paragraphs>67</Paragraphs>
  <Slides>14</Slides>
  <Notes>14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14</vt:i4>
      </vt:variant>
    </vt:vector>
  </HeadingPairs>
  <TitlesOfParts>
    <vt:vector size="20" baseType="lpstr">
      <vt:lpstr>Lato</vt:lpstr>
      <vt:lpstr>Architects Daughter</vt:lpstr>
      <vt:lpstr>Playfair Display</vt:lpstr>
      <vt:lpstr>Arial</vt:lpstr>
      <vt:lpstr>Roboto</vt:lpstr>
      <vt:lpstr>Coral</vt:lpstr>
      <vt:lpstr>Zdrowie na talerzu</vt:lpstr>
      <vt:lpstr>Jak myślisz, czy to co robisz teraz, jakie podejmujesz decyzje ma wpływ na Twoją przyszłość?</vt:lpstr>
      <vt:lpstr>Historia Ani</vt:lpstr>
      <vt:lpstr>Ania już nigdy nie będzie baletnicą...</vt:lpstr>
      <vt:lpstr>Gdyby Ania trzymała się poniższych zasad, dziś moglibyśmy podziwiać jej piękny taniec.... </vt:lpstr>
      <vt:lpstr>Prezentacja programu PowerPoint</vt:lpstr>
      <vt:lpstr>Czy lubisz sport? Czy na co dzień uprawiasz aktywność fizyczną? Mogą to być po prostu spacery...</vt:lpstr>
      <vt:lpstr>Długoterminowe zalety uprawiania sportu: </vt:lpstr>
      <vt:lpstr>Dlatego jeśli zdrowie i ładna sylwetka to też Twoje wartości, jeśli sam chcesz kreować swoją przyszłość, wstań z kanapy, odłóż komputer na bok i...do dzieła!  Nie mów, że zrobisz to jutro, zrób to teraz!</vt:lpstr>
      <vt:lpstr>Wyeliminuj stres, nie zajadaj go !</vt:lpstr>
      <vt:lpstr>Pij przynajmniej dwa litry wody dziennie. </vt:lpstr>
      <vt:lpstr>Zapamiętaj ! To co robisz teraz, jakie podejmujesz decyzje, ma wpływ na to kim i jaki będziesz w przyszłości...</vt:lpstr>
      <vt:lpstr>“Człowiek nie żyje, aby jeść, ale je, aby żyć”</vt:lpstr>
      <vt:lpstr>Na koniec obejrzyj film na temat zdrowego odżywiania.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Zdrowie na talerzu</dc:title>
  <cp:lastModifiedBy>Pedagog</cp:lastModifiedBy>
  <cp:revision>2</cp:revision>
  <dcterms:modified xsi:type="dcterms:W3CDTF">2020-11-24T19:19:59Z</dcterms:modified>
</cp:coreProperties>
</file>