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Average"/>
      <p:regular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verage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016813a1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016813a1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016813a1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016813a1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016813a1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016813a1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016813a1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016813a1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016813a1d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016813a1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016813a1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016813a1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016813a1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016813a1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016813a1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016813a1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N2yRRgFUhxA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10 grudnia Międzynarodowy Dzień Praw Człowieka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0050" y="2838525"/>
            <a:ext cx="2580725" cy="192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12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150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Europejska konwencja praw człowieka – umowa międzynarodowa z zakresu ochrony praw człowieka zawarta przez </a:t>
            </a:r>
            <a:endParaRPr b="1" sz="1150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pl" sz="1150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państwa członkowskie Rady Europy. Konwencja została otwarta do podpisu 4 listopada 1950 roku, a po uzyskaniu </a:t>
            </a:r>
            <a:endParaRPr b="1" sz="1150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pl" sz="1150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niezbędnych 10 ratyfikacji weszła w życie 3 września 1953 roku.</a:t>
            </a:r>
            <a:endParaRPr b="1" sz="19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582625"/>
            <a:ext cx="8520600" cy="29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1700225"/>
            <a:ext cx="7715249" cy="327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Co to są prawa człowieka?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0A0A0A"/>
                </a:solidFill>
                <a:highlight>
                  <a:srgbClr val="ECECEC"/>
                </a:highlight>
                <a:latin typeface="Arial"/>
                <a:ea typeface="Arial"/>
                <a:cs typeface="Arial"/>
                <a:sym typeface="Arial"/>
              </a:rPr>
              <a:t>Prawa człowieka to podstawowe normy przysługujące każdemu z nas wynikające z samego faktu bycia człowiekiem np.: prawo do życia, wolność słowa, zrzeszania się, czy prawo do edukacji. Źródłem wszystkich praw i wolności jest godność każdego człowieka. Prawa człowieka mają charakter: </a:t>
            </a:r>
            <a:r>
              <a:rPr b="1" lang="pl" sz="1200">
                <a:solidFill>
                  <a:srgbClr val="0A0A0A"/>
                </a:solidFill>
                <a:highlight>
                  <a:srgbClr val="ECECEC"/>
                </a:highlight>
                <a:latin typeface="Arial"/>
                <a:ea typeface="Arial"/>
                <a:cs typeface="Arial"/>
                <a:sym typeface="Arial"/>
              </a:rPr>
              <a:t>powszechny </a:t>
            </a:r>
            <a:r>
              <a:rPr b="1" lang="pl" sz="1200">
                <a:solidFill>
                  <a:srgbClr val="0A0A0A"/>
                </a:solidFill>
                <a:highlight>
                  <a:srgbClr val="ECECEC"/>
                </a:highlight>
                <a:latin typeface="Arial"/>
                <a:ea typeface="Arial"/>
                <a:cs typeface="Arial"/>
                <a:sym typeface="Arial"/>
              </a:rPr>
              <a:t>(są takie same dla każdego człowieka niezależnie od wyznawanych wartości, poglądów czy religii); przyrodzony (istnieją niezależnie od woli władzy czy przepisów prawa, państwo jedynie tworzy system ich ochrony); niezbywalny (żadna władza nie może nam ich odebrać, nie można się ich zrzec); nienaruszalny (istnieją niezależnie od władzy i nie mogą być przez nią dowolnie regulowane); naturalny (posiadamy je z racji godności osobowej, człowieczeństwa, a nie z powodu czyjejś decyzji czy nadania); niepodzielny (wszystkie stanowią integralną i współzależną całość).</a:t>
            </a:r>
            <a:endParaRPr b="1" sz="1200">
              <a:solidFill>
                <a:srgbClr val="0A0A0A"/>
              </a:solidFill>
              <a:highlight>
                <a:srgbClr val="ECECE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A0A0A"/>
              </a:solidFill>
              <a:highlight>
                <a:srgbClr val="ECECE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0A0A0A"/>
                </a:solidFill>
                <a:highlight>
                  <a:srgbClr val="ECECEC"/>
                </a:highlight>
                <a:latin typeface="Arial"/>
                <a:ea typeface="Arial"/>
                <a:cs typeface="Arial"/>
                <a:sym typeface="Arial"/>
              </a:rPr>
              <a:t>Prawa, które są prawami absolutnymi i nie można ich ograniczyć w żadnym przypadku: </a:t>
            </a:r>
            <a:endParaRPr sz="1200">
              <a:solidFill>
                <a:srgbClr val="0A0A0A"/>
              </a:solidFill>
              <a:highlight>
                <a:srgbClr val="ECECE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2000">
                <a:solidFill>
                  <a:srgbClr val="0A0A0A"/>
                </a:solidFill>
                <a:highlight>
                  <a:srgbClr val="ECECEC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" sz="2000">
                <a:solidFill>
                  <a:srgbClr val="FF0000"/>
                </a:solidFill>
                <a:highlight>
                  <a:srgbClr val="ECECEC"/>
                </a:highlight>
                <a:latin typeface="Arial"/>
                <a:ea typeface="Arial"/>
                <a:cs typeface="Arial"/>
                <a:sym typeface="Arial"/>
              </a:rPr>
              <a:t>Wolność od tortur i wolność od niewolnictwa.</a:t>
            </a:r>
            <a:endParaRPr b="1" sz="2000">
              <a:solidFill>
                <a:srgbClr val="FF0000"/>
              </a:solidFill>
              <a:highlight>
                <a:srgbClr val="ECECEC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9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Masz szczęście, w Unii Europejskiej przestrzegane są prawa człowieka. Niestety nie wszędzie jest tak dobrze!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237" y="1505350"/>
            <a:ext cx="3817526" cy="34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9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“Człowiek ma prawo, by szanowane było jego życie i godność, które stanowią dobra nienaruszalne” Jan Paweł II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432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Pamiętaj, tam gdzie trwają konflikty zbrojne nie jest szanowane  ani ludzkie życie, ani godność.  Takich miejsc na Ziemi jest  37: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0000"/>
                </a:solidFill>
              </a:rPr>
              <a:t>Ukraina </a:t>
            </a:r>
            <a:r>
              <a:rPr lang="pl"/>
              <a:t>     </a:t>
            </a:r>
            <a:r>
              <a:rPr lang="pl">
                <a:solidFill>
                  <a:srgbClr val="FF0000"/>
                </a:solidFill>
              </a:rPr>
              <a:t> Uganda </a:t>
            </a:r>
            <a:r>
              <a:rPr lang="pl"/>
              <a:t>            </a:t>
            </a:r>
            <a:r>
              <a:rPr lang="pl">
                <a:solidFill>
                  <a:srgbClr val="FF0000"/>
                </a:solidFill>
              </a:rPr>
              <a:t>Strefa Gazy  </a:t>
            </a:r>
            <a:r>
              <a:rPr lang="pl"/>
              <a:t>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/>
              <a:t>                 </a:t>
            </a:r>
            <a:r>
              <a:rPr lang="pl">
                <a:solidFill>
                  <a:srgbClr val="FF0000"/>
                </a:solidFill>
              </a:rPr>
              <a:t>Libia        Ameryka Południowa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0000"/>
                </a:solidFill>
              </a:rPr>
              <a:t>      Syria Pakistan    Maroko    Kongo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0000"/>
                </a:solidFill>
              </a:rPr>
              <a:t>              Sudan Południowy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l">
                <a:solidFill>
                  <a:srgbClr val="FF0000"/>
                </a:solidFill>
              </a:rPr>
              <a:t>Somalia          Afganistan   Ameryka Północna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075" y="1849950"/>
            <a:ext cx="4030999" cy="30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 jakich krajach z przestrzeganiem praw człowieka jest największy problem?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529150"/>
            <a:ext cx="8520600" cy="30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Amerykański Departament Stanu podał w swoim raporcie, że największy problem z przestrzeganiem praw człowieka jest w: </a:t>
            </a:r>
            <a:r>
              <a:rPr lang="pl">
                <a:solidFill>
                  <a:srgbClr val="FF0000"/>
                </a:solidFill>
              </a:rPr>
              <a:t>Chinach, Iranie, Sudanie Południowym, Korei Północnej, Nikaragui i Wenezueli.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900" y="2728150"/>
            <a:ext cx="3022625" cy="19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7750" y="2427400"/>
            <a:ext cx="4063449" cy="25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Przyczyny łamania praw człowieka: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8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ekonomiczne,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kulturowe,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prawne,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polityczne,</a:t>
            </a:r>
            <a:endParaRPr sz="13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łamanie praw kobiet- przemoc psychiczna, seksualna, fizyczna, ekonomiczna,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łamanie praw dziecka,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brak wolności wyznania,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nacjonalizm- naród może rozwijać się kosztem innych narodów,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szowinizm- bezkrytyczna miłość do swojego narodu połączona z pogardą dla innych,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rasim- nierówność między rasami ludzkimi,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antysemityzm-wrogość wobec Żydów,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pl" sz="1600"/>
              <a:t>ksenofobia- wrogi stosunek do cudzoziemców.</a:t>
            </a:r>
            <a:endParaRPr sz="160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150" y="139025"/>
            <a:ext cx="2838025" cy="22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14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“Pokój może panować tylko tam, gdzie respektowane są prawa człowieka, gdzie ludzie mają zapewnione wyżywienie oraz gdzie jednostki i narody są wolne”  Dalajlama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2117275"/>
            <a:ext cx="8520600" cy="24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 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500" y="1967575"/>
            <a:ext cx="5175576" cy="297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17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 wszystko zaczyna się w naszych głowach…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Ważne, że potrafisz widzieć dobro...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 u="sng">
                <a:solidFill>
                  <a:schemeClr val="hlink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https://www.youtube.com/watch?v=N2yRRgFUhxA</a:t>
            </a:r>
            <a:endParaRPr sz="230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8975" y="2170625"/>
            <a:ext cx="5446050" cy="277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