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76" r:id="rId3"/>
    <p:sldId id="275" r:id="rId4"/>
    <p:sldId id="256" r:id="rId5"/>
    <p:sldId id="259" r:id="rId6"/>
    <p:sldId id="260" r:id="rId7"/>
    <p:sldId id="270" r:id="rId8"/>
    <p:sldId id="261" r:id="rId9"/>
    <p:sldId id="262" r:id="rId10"/>
    <p:sldId id="277" r:id="rId11"/>
    <p:sldId id="268" r:id="rId12"/>
    <p:sldId id="263" r:id="rId13"/>
    <p:sldId id="264" r:id="rId14"/>
    <p:sldId id="278" r:id="rId15"/>
    <p:sldId id="269" r:id="rId16"/>
    <p:sldId id="265" r:id="rId17"/>
    <p:sldId id="279" r:id="rId18"/>
    <p:sldId id="267" r:id="rId19"/>
    <p:sldId id="272" r:id="rId20"/>
    <p:sldId id="273" r:id="rId21"/>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6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80838A8A-9997-4ABB-881A-077F70EB8F8F}" type="datetimeFigureOut">
              <a:rPr lang="pl-PL" smtClean="0"/>
              <a:t>2020-10-19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97AA03B-A47E-44A0-9C96-D16BFDF71DCE}" type="slidenum">
              <a:rPr lang="pl-PL" smtClean="0"/>
              <a:t>‹#›</a:t>
            </a:fld>
            <a:endParaRPr lang="pl-PL"/>
          </a:p>
        </p:txBody>
      </p:sp>
    </p:spTree>
    <p:extLst>
      <p:ext uri="{BB962C8B-B14F-4D97-AF65-F5344CB8AC3E}">
        <p14:creationId xmlns:p14="http://schemas.microsoft.com/office/powerpoint/2010/main" val="5310291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80838A8A-9997-4ABB-881A-077F70EB8F8F}" type="datetimeFigureOut">
              <a:rPr lang="pl-PL" smtClean="0"/>
              <a:t>2020-10-19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97AA03B-A47E-44A0-9C96-D16BFDF71DCE}" type="slidenum">
              <a:rPr lang="pl-PL" smtClean="0"/>
              <a:t>‹#›</a:t>
            </a:fld>
            <a:endParaRPr lang="pl-PL"/>
          </a:p>
        </p:txBody>
      </p:sp>
    </p:spTree>
    <p:extLst>
      <p:ext uri="{BB962C8B-B14F-4D97-AF65-F5344CB8AC3E}">
        <p14:creationId xmlns:p14="http://schemas.microsoft.com/office/powerpoint/2010/main" val="668135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80838A8A-9997-4ABB-881A-077F70EB8F8F}" type="datetimeFigureOut">
              <a:rPr lang="pl-PL" smtClean="0"/>
              <a:t>2020-10-19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97AA03B-A47E-44A0-9C96-D16BFDF71DCE}" type="slidenum">
              <a:rPr lang="pl-PL" smtClean="0"/>
              <a:t>‹#›</a:t>
            </a:fld>
            <a:endParaRPr lang="pl-PL"/>
          </a:p>
        </p:txBody>
      </p:sp>
    </p:spTree>
    <p:extLst>
      <p:ext uri="{BB962C8B-B14F-4D97-AF65-F5344CB8AC3E}">
        <p14:creationId xmlns:p14="http://schemas.microsoft.com/office/powerpoint/2010/main" val="4138479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80838A8A-9997-4ABB-881A-077F70EB8F8F}" type="datetimeFigureOut">
              <a:rPr lang="pl-PL" smtClean="0"/>
              <a:t>2020-10-19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97AA03B-A47E-44A0-9C96-D16BFDF71DCE}" type="slidenum">
              <a:rPr lang="pl-PL" smtClean="0"/>
              <a:t>‹#›</a:t>
            </a:fld>
            <a:endParaRPr lang="pl-PL"/>
          </a:p>
        </p:txBody>
      </p:sp>
    </p:spTree>
    <p:extLst>
      <p:ext uri="{BB962C8B-B14F-4D97-AF65-F5344CB8AC3E}">
        <p14:creationId xmlns:p14="http://schemas.microsoft.com/office/powerpoint/2010/main" val="448065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Edytuj style wzorca tekstu</a:t>
            </a:r>
          </a:p>
        </p:txBody>
      </p:sp>
      <p:sp>
        <p:nvSpPr>
          <p:cNvPr id="4" name="Symbol zastępczy daty 3"/>
          <p:cNvSpPr>
            <a:spLocks noGrp="1"/>
          </p:cNvSpPr>
          <p:nvPr>
            <p:ph type="dt" sz="half" idx="10"/>
          </p:nvPr>
        </p:nvSpPr>
        <p:spPr/>
        <p:txBody>
          <a:bodyPr/>
          <a:lstStyle/>
          <a:p>
            <a:fld id="{80838A8A-9997-4ABB-881A-077F70EB8F8F}" type="datetimeFigureOut">
              <a:rPr lang="pl-PL" smtClean="0"/>
              <a:t>2020-10-19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997AA03B-A47E-44A0-9C96-D16BFDF71DCE}" type="slidenum">
              <a:rPr lang="pl-PL" smtClean="0"/>
              <a:t>‹#›</a:t>
            </a:fld>
            <a:endParaRPr lang="pl-PL"/>
          </a:p>
        </p:txBody>
      </p:sp>
    </p:spTree>
    <p:extLst>
      <p:ext uri="{BB962C8B-B14F-4D97-AF65-F5344CB8AC3E}">
        <p14:creationId xmlns:p14="http://schemas.microsoft.com/office/powerpoint/2010/main" val="3846818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80838A8A-9997-4ABB-881A-077F70EB8F8F}" type="datetimeFigureOut">
              <a:rPr lang="pl-PL" smtClean="0"/>
              <a:t>2020-10-19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997AA03B-A47E-44A0-9C96-D16BFDF71DCE}" type="slidenum">
              <a:rPr lang="pl-PL" smtClean="0"/>
              <a:t>‹#›</a:t>
            </a:fld>
            <a:endParaRPr lang="pl-PL"/>
          </a:p>
        </p:txBody>
      </p:sp>
    </p:spTree>
    <p:extLst>
      <p:ext uri="{BB962C8B-B14F-4D97-AF65-F5344CB8AC3E}">
        <p14:creationId xmlns:p14="http://schemas.microsoft.com/office/powerpoint/2010/main" val="187013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80838A8A-9997-4ABB-881A-077F70EB8F8F}" type="datetimeFigureOut">
              <a:rPr lang="pl-PL" smtClean="0"/>
              <a:t>2020-10-19</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997AA03B-A47E-44A0-9C96-D16BFDF71DCE}" type="slidenum">
              <a:rPr lang="pl-PL" smtClean="0"/>
              <a:t>‹#›</a:t>
            </a:fld>
            <a:endParaRPr lang="pl-PL"/>
          </a:p>
        </p:txBody>
      </p:sp>
    </p:spTree>
    <p:extLst>
      <p:ext uri="{BB962C8B-B14F-4D97-AF65-F5344CB8AC3E}">
        <p14:creationId xmlns:p14="http://schemas.microsoft.com/office/powerpoint/2010/main" val="2934796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80838A8A-9997-4ABB-881A-077F70EB8F8F}" type="datetimeFigureOut">
              <a:rPr lang="pl-PL" smtClean="0"/>
              <a:t>2020-10-19</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997AA03B-A47E-44A0-9C96-D16BFDF71DCE}" type="slidenum">
              <a:rPr lang="pl-PL" smtClean="0"/>
              <a:t>‹#›</a:t>
            </a:fld>
            <a:endParaRPr lang="pl-PL"/>
          </a:p>
        </p:txBody>
      </p:sp>
    </p:spTree>
    <p:extLst>
      <p:ext uri="{BB962C8B-B14F-4D97-AF65-F5344CB8AC3E}">
        <p14:creationId xmlns:p14="http://schemas.microsoft.com/office/powerpoint/2010/main" val="1900325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80838A8A-9997-4ABB-881A-077F70EB8F8F}" type="datetimeFigureOut">
              <a:rPr lang="pl-PL" smtClean="0"/>
              <a:t>2020-10-19</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997AA03B-A47E-44A0-9C96-D16BFDF71DCE}" type="slidenum">
              <a:rPr lang="pl-PL" smtClean="0"/>
              <a:t>‹#›</a:t>
            </a:fld>
            <a:endParaRPr lang="pl-PL"/>
          </a:p>
        </p:txBody>
      </p:sp>
    </p:spTree>
    <p:extLst>
      <p:ext uri="{BB962C8B-B14F-4D97-AF65-F5344CB8AC3E}">
        <p14:creationId xmlns:p14="http://schemas.microsoft.com/office/powerpoint/2010/main" val="1146116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Symbol zastępczy daty 4"/>
          <p:cNvSpPr>
            <a:spLocks noGrp="1"/>
          </p:cNvSpPr>
          <p:nvPr>
            <p:ph type="dt" sz="half" idx="10"/>
          </p:nvPr>
        </p:nvSpPr>
        <p:spPr/>
        <p:txBody>
          <a:bodyPr/>
          <a:lstStyle/>
          <a:p>
            <a:fld id="{80838A8A-9997-4ABB-881A-077F70EB8F8F}" type="datetimeFigureOut">
              <a:rPr lang="pl-PL" smtClean="0"/>
              <a:t>2020-10-19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997AA03B-A47E-44A0-9C96-D16BFDF71DCE}" type="slidenum">
              <a:rPr lang="pl-PL" smtClean="0"/>
              <a:t>‹#›</a:t>
            </a:fld>
            <a:endParaRPr lang="pl-PL"/>
          </a:p>
        </p:txBody>
      </p:sp>
    </p:spTree>
    <p:extLst>
      <p:ext uri="{BB962C8B-B14F-4D97-AF65-F5344CB8AC3E}">
        <p14:creationId xmlns:p14="http://schemas.microsoft.com/office/powerpoint/2010/main" val="3602779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Symbol zastępczy daty 4"/>
          <p:cNvSpPr>
            <a:spLocks noGrp="1"/>
          </p:cNvSpPr>
          <p:nvPr>
            <p:ph type="dt" sz="half" idx="10"/>
          </p:nvPr>
        </p:nvSpPr>
        <p:spPr/>
        <p:txBody>
          <a:bodyPr/>
          <a:lstStyle/>
          <a:p>
            <a:fld id="{80838A8A-9997-4ABB-881A-077F70EB8F8F}" type="datetimeFigureOut">
              <a:rPr lang="pl-PL" smtClean="0"/>
              <a:t>2020-10-19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997AA03B-A47E-44A0-9C96-D16BFDF71DCE}" type="slidenum">
              <a:rPr lang="pl-PL" smtClean="0"/>
              <a:t>‹#›</a:t>
            </a:fld>
            <a:endParaRPr lang="pl-PL"/>
          </a:p>
        </p:txBody>
      </p:sp>
    </p:spTree>
    <p:extLst>
      <p:ext uri="{BB962C8B-B14F-4D97-AF65-F5344CB8AC3E}">
        <p14:creationId xmlns:p14="http://schemas.microsoft.com/office/powerpoint/2010/main" val="2715957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838A8A-9997-4ABB-881A-077F70EB8F8F}" type="datetimeFigureOut">
              <a:rPr lang="pl-PL" smtClean="0"/>
              <a:t>2020-10-19</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7AA03B-A47E-44A0-9C96-D16BFDF71DCE}" type="slidenum">
              <a:rPr lang="pl-PL" smtClean="0"/>
              <a:t>‹#›</a:t>
            </a:fld>
            <a:endParaRPr lang="pl-PL"/>
          </a:p>
        </p:txBody>
      </p:sp>
    </p:spTree>
    <p:extLst>
      <p:ext uri="{BB962C8B-B14F-4D97-AF65-F5344CB8AC3E}">
        <p14:creationId xmlns:p14="http://schemas.microsoft.com/office/powerpoint/2010/main" val="3309681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pn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i="1" dirty="0" smtClean="0">
                <a:solidFill>
                  <a:srgbClr val="FF0066"/>
                </a:solidFill>
                <a:effectLst>
                  <a:outerShdw blurRad="38100" dist="38100" dir="2700000" algn="tl">
                    <a:srgbClr val="000000">
                      <a:alpha val="43137"/>
                    </a:srgbClr>
                  </a:outerShdw>
                </a:effectLst>
              </a:rPr>
              <a:t>POROZMAWIAJMY O EMOCJACH…</a:t>
            </a:r>
            <a:endParaRPr lang="pl-PL" i="1" dirty="0">
              <a:solidFill>
                <a:srgbClr val="FF0066"/>
              </a:solidFill>
              <a:effectLst>
                <a:outerShdw blurRad="38100" dist="38100" dir="2700000" algn="tl">
                  <a:srgbClr val="000000">
                    <a:alpha val="43137"/>
                  </a:srgbClr>
                </a:outerShdw>
              </a:effectLst>
            </a:endParaRPr>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5164" y="2438400"/>
            <a:ext cx="5264727" cy="3592946"/>
          </a:xfrm>
        </p:spPr>
      </p:pic>
      <p:sp>
        <p:nvSpPr>
          <p:cNvPr id="8" name="Prostokąt 7"/>
          <p:cNvSpPr/>
          <p:nvPr/>
        </p:nvSpPr>
        <p:spPr>
          <a:xfrm>
            <a:off x="2364508" y="1690688"/>
            <a:ext cx="1597891" cy="1459345"/>
          </a:xfrm>
          <a:prstGeom prst="rect">
            <a:avLst/>
          </a:prstGeom>
          <a:solidFill>
            <a:schemeClr val="bg1">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l-PL" dirty="0" smtClean="0"/>
              <a:t>Pamiętaj! Wszystko </a:t>
            </a:r>
            <a:r>
              <a:rPr lang="pl-PL" dirty="0" smtClean="0"/>
              <a:t>zaczyna się w </a:t>
            </a:r>
            <a:r>
              <a:rPr lang="pl-PL" dirty="0" smtClean="0">
                <a:solidFill>
                  <a:schemeClr val="bg1">
                    <a:lumMod val="85000"/>
                  </a:schemeClr>
                </a:solidFill>
              </a:rPr>
              <a:t>Tobie</a:t>
            </a:r>
            <a:r>
              <a:rPr lang="pl-PL" dirty="0" smtClean="0"/>
              <a:t> !</a:t>
            </a:r>
            <a:endParaRPr lang="pl-PL" dirty="0"/>
          </a:p>
        </p:txBody>
      </p:sp>
    </p:spTree>
    <p:extLst>
      <p:ext uri="{BB962C8B-B14F-4D97-AF65-F5344CB8AC3E}">
        <p14:creationId xmlns:p14="http://schemas.microsoft.com/office/powerpoint/2010/main" val="8518427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marL="0" indent="0"/>
            <a:r>
              <a:rPr lang="pl-PL" dirty="0" smtClean="0"/>
              <a:t/>
            </a:r>
            <a:br>
              <a:rPr lang="pl-PL" dirty="0" smtClean="0"/>
            </a:br>
            <a:r>
              <a:rPr lang="pl-PL" i="1" dirty="0" smtClean="0">
                <a:effectLst>
                  <a:outerShdw blurRad="38100" dist="38100" dir="2700000" algn="tl">
                    <a:srgbClr val="000000">
                      <a:alpha val="43137"/>
                    </a:srgbClr>
                  </a:outerShdw>
                </a:effectLst>
              </a:rPr>
              <a:t>A </a:t>
            </a:r>
            <a:r>
              <a:rPr lang="pl-PL" i="1" dirty="0">
                <a:effectLst>
                  <a:outerShdw blurRad="38100" dist="38100" dir="2700000" algn="tl">
                    <a:srgbClr val="000000">
                      <a:alpha val="43137"/>
                    </a:srgbClr>
                  </a:outerShdw>
                </a:effectLst>
              </a:rPr>
              <a:t>JAKI TY MASZ SPOSÓB NA ROZŁADOWANIE</a:t>
            </a:r>
            <a:br>
              <a:rPr lang="pl-PL" i="1" dirty="0">
                <a:effectLst>
                  <a:outerShdw blurRad="38100" dist="38100" dir="2700000" algn="tl">
                    <a:srgbClr val="000000">
                      <a:alpha val="43137"/>
                    </a:srgbClr>
                  </a:outerShdw>
                </a:effectLst>
              </a:rPr>
            </a:br>
            <a:r>
              <a:rPr lang="pl-PL" i="1" dirty="0">
                <a:solidFill>
                  <a:srgbClr val="FF0000"/>
                </a:solidFill>
                <a:effectLst>
                  <a:outerShdw blurRad="38100" dist="38100" dir="2700000" algn="tl">
                    <a:srgbClr val="000000">
                      <a:alpha val="43137"/>
                    </a:srgbClr>
                  </a:outerShdw>
                </a:effectLst>
              </a:rPr>
              <a:t>ZŁOŚCI</a:t>
            </a:r>
            <a:r>
              <a:rPr lang="pl-PL" i="1" dirty="0">
                <a:effectLst>
                  <a:outerShdw blurRad="38100" dist="38100" dir="2700000" algn="tl">
                    <a:srgbClr val="000000">
                      <a:alpha val="43137"/>
                    </a:srgbClr>
                  </a:outerShdw>
                </a:effectLst>
              </a:rPr>
              <a:t>? </a:t>
            </a:r>
            <a:br>
              <a:rPr lang="pl-PL" i="1" dirty="0">
                <a:effectLst>
                  <a:outerShdw blurRad="38100" dist="38100" dir="2700000" algn="tl">
                    <a:srgbClr val="000000">
                      <a:alpha val="43137"/>
                    </a:srgbClr>
                  </a:outerShdw>
                </a:effectLst>
              </a:rPr>
            </a:br>
            <a:endParaRPr lang="pl-PL" i="1" dirty="0">
              <a:effectLst>
                <a:outerShdw blurRad="38100" dist="38100" dir="2700000" algn="tl">
                  <a:srgbClr val="000000">
                    <a:alpha val="43137"/>
                  </a:srgbClr>
                </a:outerShdw>
              </a:effectLst>
            </a:endParaRPr>
          </a:p>
        </p:txBody>
      </p:sp>
      <p:pic>
        <p:nvPicPr>
          <p:cNvPr id="4" name="Obraz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46" y="2152073"/>
            <a:ext cx="5715000" cy="4705927"/>
          </a:xfrm>
          <a:prstGeom prst="rect">
            <a:avLst/>
          </a:prstGeom>
        </p:spPr>
      </p:pic>
      <p:sp>
        <p:nvSpPr>
          <p:cNvPr id="3" name="Symbol zastępczy zawartości 2"/>
          <p:cNvSpPr>
            <a:spLocks noGrp="1"/>
          </p:cNvSpPr>
          <p:nvPr>
            <p:ph idx="1"/>
          </p:nvPr>
        </p:nvSpPr>
        <p:spPr/>
        <p:txBody>
          <a:bodyPr/>
          <a:lstStyle/>
          <a:p>
            <a:pPr marL="0" indent="0">
              <a:buNone/>
            </a:pPr>
            <a:r>
              <a:rPr lang="pl-PL" dirty="0" smtClean="0"/>
              <a:t>1………………………………………………………………………………………………………</a:t>
            </a:r>
          </a:p>
          <a:p>
            <a:pPr marL="0" indent="0">
              <a:buNone/>
            </a:pPr>
            <a:r>
              <a:rPr lang="pl-PL" dirty="0" smtClean="0"/>
              <a:t>2………………………………………………………………………………………………………</a:t>
            </a:r>
          </a:p>
          <a:p>
            <a:pPr marL="0" indent="0">
              <a:buNone/>
            </a:pPr>
            <a:r>
              <a:rPr lang="pl-PL" dirty="0" smtClean="0"/>
              <a:t>3………………………………………………………………………………………………………</a:t>
            </a:r>
          </a:p>
          <a:p>
            <a:pPr marL="0" indent="0">
              <a:buNone/>
            </a:pPr>
            <a:r>
              <a:rPr lang="pl-PL" dirty="0" smtClean="0"/>
              <a:t>4………………………………………………………………………………………………………</a:t>
            </a:r>
          </a:p>
          <a:p>
            <a:pPr marL="0" indent="0">
              <a:buNone/>
            </a:pPr>
            <a:r>
              <a:rPr lang="pl-PL" dirty="0" smtClean="0"/>
              <a:t>5……………………………………………………………………………………………………….</a:t>
            </a:r>
            <a:endParaRPr lang="pl-PL" dirty="0"/>
          </a:p>
        </p:txBody>
      </p:sp>
      <p:pic>
        <p:nvPicPr>
          <p:cNvPr id="5" name="Antonio Vivaldi - Zim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31161" y="6068218"/>
            <a:ext cx="487363" cy="487363"/>
          </a:xfrm>
          <a:prstGeom prst="rect">
            <a:avLst/>
          </a:prstGeom>
        </p:spPr>
      </p:pic>
    </p:spTree>
    <p:extLst>
      <p:ext uri="{BB962C8B-B14F-4D97-AF65-F5344CB8AC3E}">
        <p14:creationId xmlns:p14="http://schemas.microsoft.com/office/powerpoint/2010/main" val="33518056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59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i="1" dirty="0" smtClean="0">
                <a:effectLst>
                  <a:outerShdw blurRad="38100" dist="38100" dir="2700000" algn="tl">
                    <a:srgbClr val="000000">
                      <a:alpha val="43137"/>
                    </a:srgbClr>
                  </a:outerShdw>
                </a:effectLst>
              </a:rPr>
              <a:t>Instrukcja obsługi </a:t>
            </a:r>
            <a:r>
              <a:rPr lang="pl-PL" i="1" dirty="0" smtClean="0">
                <a:solidFill>
                  <a:srgbClr val="FF0000"/>
                </a:solidFill>
                <a:effectLst>
                  <a:outerShdw blurRad="38100" dist="38100" dir="2700000" algn="tl">
                    <a:srgbClr val="000000">
                      <a:alpha val="43137"/>
                    </a:srgbClr>
                  </a:outerShdw>
                </a:effectLst>
              </a:rPr>
              <a:t>złości…</a:t>
            </a:r>
            <a:endParaRPr lang="pl-PL" i="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p:txBody>
          <a:bodyPr>
            <a:normAutofit lnSpcReduction="10000"/>
          </a:bodyPr>
          <a:lstStyle/>
          <a:p>
            <a:pPr marL="514350" indent="-514350">
              <a:buAutoNum type="arabicPeriod"/>
            </a:pPr>
            <a:r>
              <a:rPr lang="pl-PL" dirty="0" smtClean="0"/>
              <a:t>Policz do 10, 50, 100…</a:t>
            </a:r>
          </a:p>
          <a:p>
            <a:pPr marL="514350" indent="-514350">
              <a:buAutoNum type="arabicPeriod"/>
            </a:pPr>
            <a:r>
              <a:rPr lang="pl-PL" dirty="0" smtClean="0"/>
              <a:t>Przytul się mocno do przyjaciela, mamy, taty, babci...</a:t>
            </a:r>
          </a:p>
          <a:p>
            <a:pPr marL="514350" indent="-514350">
              <a:buAutoNum type="arabicPeriod"/>
            </a:pPr>
            <a:r>
              <a:rPr lang="pl-PL" dirty="0" smtClean="0"/>
              <a:t>Oddychaj głęboko, powoli, spokojnie…</a:t>
            </a:r>
          </a:p>
          <a:p>
            <a:pPr marL="514350" indent="-514350">
              <a:buAutoNum type="arabicPeriod"/>
            </a:pPr>
            <a:r>
              <a:rPr lang="pl-PL" dirty="0" smtClean="0"/>
              <a:t>Podrzyj starą gazetę na drobne kawałki…</a:t>
            </a:r>
          </a:p>
          <a:p>
            <a:pPr marL="514350" indent="-514350">
              <a:buAutoNum type="arabicPeriod"/>
            </a:pPr>
            <a:r>
              <a:rPr lang="pl-PL" dirty="0" smtClean="0"/>
              <a:t>Boksuj mocno swoją poduszkę…</a:t>
            </a:r>
          </a:p>
          <a:p>
            <a:pPr marL="514350" indent="-514350">
              <a:buAutoNum type="arabicPeriod"/>
            </a:pPr>
            <a:r>
              <a:rPr lang="pl-PL" dirty="0" smtClean="0"/>
              <a:t>Posłuchaj ulubionej muzyki…</a:t>
            </a:r>
          </a:p>
          <a:p>
            <a:pPr marL="514350" indent="-514350">
              <a:buAutoNum type="arabicPeriod"/>
            </a:pPr>
            <a:r>
              <a:rPr lang="pl-PL" dirty="0" smtClean="0"/>
              <a:t>Narysuj swoją złość…</a:t>
            </a:r>
          </a:p>
          <a:p>
            <a:pPr marL="514350" indent="-514350">
              <a:buAutoNum type="arabicPeriod"/>
            </a:pPr>
            <a:r>
              <a:rPr lang="pl-PL" dirty="0" smtClean="0"/>
              <a:t>Napisz co czujesz…</a:t>
            </a:r>
          </a:p>
          <a:p>
            <a:pPr marL="514350" indent="-514350">
              <a:buAutoNum type="arabicPeriod"/>
            </a:pPr>
            <a:r>
              <a:rPr lang="pl-PL" dirty="0" smtClean="0"/>
              <a:t>Medytuj…</a:t>
            </a:r>
          </a:p>
          <a:p>
            <a:pPr marL="0" indent="0">
              <a:buNone/>
            </a:pPr>
            <a:endParaRPr lang="pl-PL" dirty="0"/>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2910" y="3297381"/>
            <a:ext cx="4849090" cy="3560619"/>
          </a:xfrm>
          <a:prstGeom prst="rect">
            <a:avLst/>
          </a:prstGeom>
        </p:spPr>
      </p:pic>
    </p:spTree>
    <p:extLst>
      <p:ext uri="{BB962C8B-B14F-4D97-AF65-F5344CB8AC3E}">
        <p14:creationId xmlns:p14="http://schemas.microsoft.com/office/powerpoint/2010/main" val="4060464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4"/>
                                        </p:tgtEl>
                                      </p:cBhvr>
                                    </p:animEffect>
                                    <p:anim calcmode="lin" valueType="num">
                                      <p:cBhvr>
                                        <p:cTn id="7" dur="2000"/>
                                        <p:tgtEl>
                                          <p:spTgt spid="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4"/>
                                        </p:tgtEl>
                                        <p:attrNameLst>
                                          <p:attrName>ppt_h</p:attrName>
                                        </p:attrNameLst>
                                      </p:cBhvr>
                                      <p:tavLst>
                                        <p:tav tm="0">
                                          <p:val>
                                            <p:strVal val="ppt_h"/>
                                          </p:val>
                                        </p:tav>
                                        <p:tav tm="100000">
                                          <p:val>
                                            <p:strVal val="ppt_h"/>
                                          </p:val>
                                        </p:tav>
                                      </p:tavLst>
                                    </p:anim>
                                    <p:set>
                                      <p:cBhvr>
                                        <p:cTn id="9"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i="1" dirty="0" smtClean="0">
                <a:solidFill>
                  <a:schemeClr val="bg1">
                    <a:lumMod val="50000"/>
                  </a:schemeClr>
                </a:solidFill>
                <a:effectLst>
                  <a:outerShdw blurRad="38100" dist="38100" dir="2700000" algn="tl">
                    <a:srgbClr val="000000">
                      <a:alpha val="43137"/>
                    </a:srgbClr>
                  </a:outerShdw>
                </a:effectLst>
              </a:rPr>
              <a:t>Smutek </a:t>
            </a:r>
            <a:r>
              <a:rPr lang="pl-PL" b="1" i="1" dirty="0" smtClean="0">
                <a:effectLst>
                  <a:outerShdw blurRad="38100" dist="38100" dir="2700000" algn="tl">
                    <a:srgbClr val="000000">
                      <a:alpha val="43137"/>
                    </a:srgbClr>
                  </a:outerShdw>
                </a:effectLst>
              </a:rPr>
              <a:t>spowalnia ciało…</a:t>
            </a:r>
            <a:br>
              <a:rPr lang="pl-PL" b="1" i="1" dirty="0" smtClean="0">
                <a:effectLst>
                  <a:outerShdw blurRad="38100" dist="38100" dir="2700000" algn="tl">
                    <a:srgbClr val="000000">
                      <a:alpha val="43137"/>
                    </a:srgbClr>
                  </a:outerShdw>
                </a:effectLst>
              </a:rPr>
            </a:br>
            <a:endParaRPr lang="pl-PL" i="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p:txBody>
          <a:bodyPr/>
          <a:lstStyle/>
          <a:p>
            <a:pPr marL="0" indent="0">
              <a:buNone/>
            </a:pPr>
            <a:r>
              <a:rPr lang="pl-PL" dirty="0" smtClean="0"/>
              <a:t>Gdy jest nam </a:t>
            </a:r>
            <a:r>
              <a:rPr lang="pl-PL" dirty="0" smtClean="0">
                <a:solidFill>
                  <a:schemeClr val="bg1">
                    <a:lumMod val="50000"/>
                  </a:schemeClr>
                </a:solidFill>
              </a:rPr>
              <a:t>smutno</a:t>
            </a:r>
            <a:r>
              <a:rPr lang="pl-PL" dirty="0" smtClean="0"/>
              <a:t> do oczu napływają łzy, a żal ściska za gardło. </a:t>
            </a:r>
            <a:r>
              <a:rPr lang="pl-PL" dirty="0" smtClean="0">
                <a:solidFill>
                  <a:schemeClr val="bg1">
                    <a:lumMod val="50000"/>
                  </a:schemeClr>
                </a:solidFill>
              </a:rPr>
              <a:t>Smutek</a:t>
            </a:r>
            <a:r>
              <a:rPr lang="pl-PL" dirty="0" smtClean="0"/>
              <a:t> jest rewersem </a:t>
            </a:r>
            <a:r>
              <a:rPr lang="pl-PL" dirty="0" smtClean="0">
                <a:solidFill>
                  <a:srgbClr val="FF0066"/>
                </a:solidFill>
              </a:rPr>
              <a:t>szczęścia</a:t>
            </a:r>
            <a:r>
              <a:rPr lang="pl-PL" dirty="0" smtClean="0"/>
              <a:t>: dlatego czujemy go często, gdy wspominamy przyjemne chwile i mierzymy się z bólem związanym z ich utratą. </a:t>
            </a:r>
            <a:r>
              <a:rPr lang="pl-PL" dirty="0" smtClean="0">
                <a:solidFill>
                  <a:schemeClr val="bg1">
                    <a:lumMod val="50000"/>
                  </a:schemeClr>
                </a:solidFill>
              </a:rPr>
              <a:t>Smutek</a:t>
            </a:r>
            <a:r>
              <a:rPr lang="pl-PL" dirty="0" smtClean="0"/>
              <a:t> odczuwamy jak ciężar, który „ciągnie nas w dół” i odciska znak w naszym ciele w postaci opuszczonych ramion, zapadniętej klatki piersiowej, słabości w nogach. Oczy tracą blask, a kąciki ust opadają. Po co zatem go odczuwać? Na spowolnionych obrotach zalewa nas fala empatii. Jesteśmy bardziej uważni na innych ludzi i świat wokół siebie.</a:t>
            </a:r>
            <a:endParaRPr lang="pl-PL" dirty="0"/>
          </a:p>
        </p:txBody>
      </p:sp>
      <p:pic>
        <p:nvPicPr>
          <p:cNvPr id="5" name="Obraz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9860" y="5260485"/>
            <a:ext cx="1264920" cy="1264920"/>
          </a:xfrm>
          <a:prstGeom prst="rect">
            <a:avLst/>
          </a:prstGeom>
        </p:spPr>
      </p:pic>
      <p:pic>
        <p:nvPicPr>
          <p:cNvPr id="6" name="Obraz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0400" y="5260485"/>
            <a:ext cx="1264920" cy="1264920"/>
          </a:xfrm>
          <a:prstGeom prst="rect">
            <a:avLst/>
          </a:prstGeom>
        </p:spPr>
      </p:pic>
      <p:pic>
        <p:nvPicPr>
          <p:cNvPr id="7" name="Obraz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6570" y="5260485"/>
            <a:ext cx="1264920" cy="1264920"/>
          </a:xfrm>
          <a:prstGeom prst="rect">
            <a:avLst/>
          </a:prstGeom>
        </p:spPr>
      </p:pic>
    </p:spTree>
    <p:extLst>
      <p:ext uri="{BB962C8B-B14F-4D97-AF65-F5344CB8AC3E}">
        <p14:creationId xmlns:p14="http://schemas.microsoft.com/office/powerpoint/2010/main" val="12044775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ABC komunikacji: Podstawowe emocje"/>
          <p:cNvPicPr/>
          <p:nvPr/>
        </p:nvPicPr>
        <p:blipFill>
          <a:blip r:embed="rId2">
            <a:extLst>
              <a:ext uri="{28A0092B-C50C-407E-A947-70E740481C1C}">
                <a14:useLocalDpi xmlns:a14="http://schemas.microsoft.com/office/drawing/2010/main" val="0"/>
              </a:ext>
            </a:extLst>
          </a:blip>
          <a:srcRect/>
          <a:stretch>
            <a:fillRect/>
          </a:stretch>
        </p:blipFill>
        <p:spPr bwMode="auto">
          <a:xfrm>
            <a:off x="2918691" y="942109"/>
            <a:ext cx="6363853" cy="4442691"/>
          </a:xfrm>
          <a:prstGeom prst="rect">
            <a:avLst/>
          </a:prstGeom>
          <a:noFill/>
          <a:ln>
            <a:noFill/>
          </a:ln>
        </p:spPr>
      </p:pic>
    </p:spTree>
    <p:extLst>
      <p:ext uri="{BB962C8B-B14F-4D97-AF65-F5344CB8AC3E}">
        <p14:creationId xmlns:p14="http://schemas.microsoft.com/office/powerpoint/2010/main" val="3086163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i="1" dirty="0" smtClean="0">
                <a:effectLst>
                  <a:outerShdw blurRad="38100" dist="38100" dir="2700000" algn="tl">
                    <a:srgbClr val="000000">
                      <a:alpha val="43137"/>
                    </a:srgbClr>
                  </a:outerShdw>
                </a:effectLst>
              </a:rPr>
              <a:t>Powiedz, co robisz żeby smutek minął…</a:t>
            </a:r>
            <a:endParaRPr lang="pl-PL" i="1" dirty="0">
              <a:effectLst>
                <a:outerShdw blurRad="38100" dist="38100" dir="2700000" algn="tl">
                  <a:srgbClr val="000000">
                    <a:alpha val="43137"/>
                  </a:srgbClr>
                </a:outerShdw>
              </a:effectLst>
            </a:endParaRPr>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5818" y="1825625"/>
            <a:ext cx="7666182" cy="5032375"/>
          </a:xfrm>
          <a:prstGeom prst="rect">
            <a:avLst/>
          </a:prstGeom>
        </p:spPr>
      </p:pic>
      <p:sp>
        <p:nvSpPr>
          <p:cNvPr id="3" name="Symbol zastępczy zawartości 2"/>
          <p:cNvSpPr>
            <a:spLocks noGrp="1"/>
          </p:cNvSpPr>
          <p:nvPr>
            <p:ph idx="1"/>
          </p:nvPr>
        </p:nvSpPr>
        <p:spPr>
          <a:xfrm>
            <a:off x="838200" y="1902691"/>
            <a:ext cx="10515600" cy="4391529"/>
          </a:xfrm>
        </p:spPr>
        <p:txBody>
          <a:bodyPr/>
          <a:lstStyle/>
          <a:p>
            <a:pPr marL="0" indent="0">
              <a:buNone/>
            </a:pPr>
            <a:r>
              <a:rPr lang="pl-PL" dirty="0" smtClean="0"/>
              <a:t>1…………………………………………………………………………………………………………..</a:t>
            </a:r>
          </a:p>
          <a:p>
            <a:pPr marL="0" indent="0">
              <a:buNone/>
            </a:pPr>
            <a:r>
              <a:rPr lang="pl-PL" dirty="0" smtClean="0"/>
              <a:t>2…………………………………………………………………………………………………………..</a:t>
            </a:r>
          </a:p>
          <a:p>
            <a:pPr marL="0" indent="0">
              <a:buNone/>
            </a:pPr>
            <a:r>
              <a:rPr lang="pl-PL" dirty="0" smtClean="0"/>
              <a:t>3…………………………………………………………………………………………………………..</a:t>
            </a:r>
          </a:p>
          <a:p>
            <a:pPr marL="0" indent="0">
              <a:buNone/>
            </a:pPr>
            <a:r>
              <a:rPr lang="pl-PL" dirty="0" smtClean="0"/>
              <a:t>4……………………………………………………………………………………………………………</a:t>
            </a:r>
          </a:p>
          <a:p>
            <a:pPr marL="0" indent="0">
              <a:buNone/>
            </a:pPr>
            <a:r>
              <a:rPr lang="pl-PL" dirty="0" smtClean="0"/>
              <a:t>5……………………………………………………………………………………………………………</a:t>
            </a:r>
            <a:endParaRPr lang="pl-PL" dirty="0"/>
          </a:p>
        </p:txBody>
      </p:sp>
    </p:spTree>
    <p:extLst>
      <p:ext uri="{BB962C8B-B14F-4D97-AF65-F5344CB8AC3E}">
        <p14:creationId xmlns:p14="http://schemas.microsoft.com/office/powerpoint/2010/main" val="4136726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i="1" dirty="0" smtClean="0">
                <a:effectLst>
                  <a:outerShdw blurRad="38100" dist="38100" dir="2700000" algn="tl">
                    <a:srgbClr val="000000">
                      <a:alpha val="43137"/>
                    </a:srgbClr>
                  </a:outerShdw>
                </a:effectLst>
              </a:rPr>
              <a:t>Żeby mój </a:t>
            </a:r>
            <a:r>
              <a:rPr lang="pl-PL" i="1" dirty="0" smtClean="0">
                <a:solidFill>
                  <a:srgbClr val="FF0000"/>
                </a:solidFill>
                <a:effectLst>
                  <a:outerShdw blurRad="38100" dist="38100" dir="2700000" algn="tl">
                    <a:srgbClr val="000000">
                      <a:alpha val="43137"/>
                    </a:srgbClr>
                  </a:outerShdw>
                </a:effectLst>
              </a:rPr>
              <a:t>smutek</a:t>
            </a:r>
            <a:r>
              <a:rPr lang="pl-PL" i="1" dirty="0" smtClean="0">
                <a:effectLst>
                  <a:outerShdw blurRad="38100" dist="38100" dir="2700000" algn="tl">
                    <a:srgbClr val="000000">
                      <a:alpha val="43137"/>
                    </a:srgbClr>
                  </a:outerShdw>
                </a:effectLst>
              </a:rPr>
              <a:t> minął mogę:</a:t>
            </a:r>
            <a:endParaRPr lang="pl-PL" i="1" dirty="0">
              <a:effectLst>
                <a:outerShdw blurRad="38100" dist="38100" dir="2700000" algn="tl">
                  <a:srgbClr val="000000">
                    <a:alpha val="43137"/>
                  </a:srgbClr>
                </a:outerShdw>
              </a:effectLst>
            </a:endParaRPr>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0764" y="1690689"/>
            <a:ext cx="4581236" cy="5167312"/>
          </a:xfrm>
          <a:prstGeom prst="rect">
            <a:avLst/>
          </a:prstGeom>
        </p:spPr>
      </p:pic>
      <p:sp>
        <p:nvSpPr>
          <p:cNvPr id="3" name="Symbol zastępczy zawartości 2"/>
          <p:cNvSpPr>
            <a:spLocks noGrp="1"/>
          </p:cNvSpPr>
          <p:nvPr>
            <p:ph idx="1"/>
          </p:nvPr>
        </p:nvSpPr>
        <p:spPr/>
        <p:txBody>
          <a:bodyPr>
            <a:normAutofit/>
          </a:bodyPr>
          <a:lstStyle/>
          <a:p>
            <a:pPr marL="514350" indent="-514350">
              <a:buAutoNum type="arabicPeriod"/>
            </a:pPr>
            <a:r>
              <a:rPr lang="pl-PL" dirty="0" smtClean="0"/>
              <a:t>Przytulić się mocno do mamy, taty, babci, przyjaciela…</a:t>
            </a:r>
          </a:p>
          <a:p>
            <a:pPr marL="514350" indent="-514350">
              <a:buAutoNum type="arabicPeriod"/>
            </a:pPr>
            <a:r>
              <a:rPr lang="pl-PL" dirty="0" smtClean="0"/>
              <a:t>Porozmawiać z kimś bliskim…</a:t>
            </a:r>
          </a:p>
          <a:p>
            <a:pPr marL="514350" indent="-514350">
              <a:buAutoNum type="arabicPeriod"/>
            </a:pPr>
            <a:r>
              <a:rPr lang="pl-PL" dirty="0" smtClean="0"/>
              <a:t>Przytulić misia…</a:t>
            </a:r>
          </a:p>
          <a:p>
            <a:pPr marL="514350" indent="-514350">
              <a:buAutoNum type="arabicPeriod"/>
            </a:pPr>
            <a:r>
              <a:rPr lang="pl-PL" dirty="0" smtClean="0"/>
              <a:t>Wypłakać się…</a:t>
            </a:r>
          </a:p>
          <a:p>
            <a:pPr marL="514350" indent="-514350">
              <a:buAutoNum type="arabicPeriod"/>
            </a:pPr>
            <a:r>
              <a:rPr lang="pl-PL" dirty="0" smtClean="0"/>
              <a:t>Narysować swój smutek… </a:t>
            </a:r>
          </a:p>
          <a:p>
            <a:pPr marL="514350" indent="-514350">
              <a:buAutoNum type="arabicPeriod"/>
            </a:pPr>
            <a:r>
              <a:rPr lang="pl-PL" dirty="0" smtClean="0"/>
              <a:t>Wyjść na spacer, pobiegać, pograć w piłkę…</a:t>
            </a:r>
          </a:p>
          <a:p>
            <a:pPr marL="514350" indent="-514350">
              <a:buAutoNum type="arabicPeriod"/>
            </a:pPr>
            <a:r>
              <a:rPr lang="pl-PL" dirty="0" smtClean="0"/>
              <a:t>Obejrzeć komedię, śmieszną bajkę…</a:t>
            </a:r>
          </a:p>
          <a:p>
            <a:pPr marL="0" indent="0">
              <a:buNone/>
            </a:pPr>
            <a:r>
              <a:rPr lang="pl-PL" dirty="0" smtClean="0"/>
              <a:t> </a:t>
            </a:r>
          </a:p>
          <a:p>
            <a:pPr marL="0" indent="0">
              <a:buNone/>
            </a:pPr>
            <a:endParaRPr lang="pl-PL" dirty="0"/>
          </a:p>
        </p:txBody>
      </p:sp>
    </p:spTree>
    <p:extLst>
      <p:ext uri="{BB962C8B-B14F-4D97-AF65-F5344CB8AC3E}">
        <p14:creationId xmlns:p14="http://schemas.microsoft.com/office/powerpoint/2010/main" val="3446989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path" presetSubtype="0" accel="50000" decel="50000" fill="hold" nodeType="clickEffect">
                                  <p:stCondLst>
                                    <p:cond delay="0"/>
                                  </p:stCondLst>
                                  <p:childTnLst>
                                    <p:animMotion origin="layout" path="M 0 0 C 0.012 -0.018 0.033 -0.044 0.058 -0.044 C 0.095 -0.044 0.125 -0.017 0.125 0.017 C 0.125 0.028 0.122 0.038 0.116 0.047 C 0.117 0.047 0 0.182 0 0.183 C 0 0.182 -0.117 0.047 -0.116 0.047 C -0.122 0.038 -0.125 0.028 -0.125 0.017 C -0.125 -0.017 -0.095 -0.044 -0.057 -0.044 C -0.033 -0.044 -0.012 -0.018 0 0 Z" pathEditMode="relative" ptsTypes="">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i="1" dirty="0" smtClean="0">
                <a:solidFill>
                  <a:srgbClr val="0070C0"/>
                </a:solidFill>
                <a:effectLst>
                  <a:outerShdw blurRad="38100" dist="38100" dir="2700000" algn="tl">
                    <a:srgbClr val="000000">
                      <a:alpha val="43137"/>
                    </a:srgbClr>
                  </a:outerShdw>
                </a:effectLst>
              </a:rPr>
              <a:t>Strach</a:t>
            </a:r>
            <a:r>
              <a:rPr lang="pl-PL" b="1" i="1" dirty="0" smtClean="0">
                <a:solidFill>
                  <a:srgbClr val="7030A0"/>
                </a:solidFill>
                <a:effectLst>
                  <a:outerShdw blurRad="38100" dist="38100" dir="2700000" algn="tl">
                    <a:srgbClr val="000000">
                      <a:alpha val="43137"/>
                    </a:srgbClr>
                  </a:outerShdw>
                </a:effectLst>
              </a:rPr>
              <a:t> </a:t>
            </a:r>
            <a:r>
              <a:rPr lang="pl-PL" b="1" i="1" dirty="0" smtClean="0">
                <a:effectLst>
                  <a:outerShdw blurRad="38100" dist="38100" dir="2700000" algn="tl">
                    <a:srgbClr val="000000">
                      <a:alpha val="43137"/>
                    </a:srgbClr>
                  </a:outerShdw>
                </a:effectLst>
              </a:rPr>
              <a:t>ma wielkie oczy…</a:t>
            </a:r>
            <a:br>
              <a:rPr lang="pl-PL" b="1" i="1" dirty="0" smtClean="0">
                <a:effectLst>
                  <a:outerShdw blurRad="38100" dist="38100" dir="2700000" algn="tl">
                    <a:srgbClr val="000000">
                      <a:alpha val="43137"/>
                    </a:srgbClr>
                  </a:outerShdw>
                </a:effectLst>
              </a:rPr>
            </a:br>
            <a:endParaRPr lang="pl-PL" i="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p:txBody>
          <a:bodyPr>
            <a:normAutofit lnSpcReduction="10000"/>
          </a:bodyPr>
          <a:lstStyle/>
          <a:p>
            <a:pPr marL="0" indent="0">
              <a:buNone/>
            </a:pPr>
            <a:r>
              <a:rPr lang="pl-PL" dirty="0" smtClean="0"/>
              <a:t>Odgrywa bardzo ważną rolę, bo ostrzega przed niebezpieczeństwem i przygotowuje organizm na zmierzenie się z zagrożeniem. Choć mimika twarzy nie przypomina tej wyrażanej w złości, to reakcja ciała bywa podobna. Gdy się porządnie wystraszymy, unosimy brwi i powieki – wyraźnie widać białka oczu, rozszerzają się źrenice. Dzięki temu łatwiej namierzyć niebezpieczeństwo. Serce zaczyna bić szybciej i mocno pompować krew do mięśni, by przygotować organizm do walki lub ucieczki. Jeśli czujemy, że się pocimy, to znaczy, że w ten sposób organizm schładza ciało rozgrzane stanem gotowości. Bywa jednak, że ciało na lęk reaguje kompletnym „zmrożeniem”. Kiedyś taka reakcja zastygnięcia bez ruchu chroniła przed atakiem drapieżnika, który dostrzegał przede wszystkim ruchome cele.</a:t>
            </a:r>
            <a:endParaRPr lang="pl-PL" dirty="0"/>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5309" y="6826"/>
            <a:ext cx="3426691" cy="1914338"/>
          </a:xfrm>
          <a:prstGeom prst="rect">
            <a:avLst/>
          </a:prstGeom>
        </p:spPr>
      </p:pic>
    </p:spTree>
    <p:extLst>
      <p:ext uri="{BB962C8B-B14F-4D97-AF65-F5344CB8AC3E}">
        <p14:creationId xmlns:p14="http://schemas.microsoft.com/office/powerpoint/2010/main" val="4031748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path" presetSubtype="0" accel="50000" decel="50000" fill="hold" nodeType="clickEffect">
                                  <p:stCondLst>
                                    <p:cond delay="0"/>
                                  </p:stCondLst>
                                  <p:childTnLst>
                                    <p:animMotion origin="layout" path="M 0 0 C 0.033 0 0.06 0.027 0.06 0.06 C 0.06 0.099 0.03 0.113 0.012 0.119 L -0.012 0.125 C -0.03 0.131 -0.06 0.146 -0.06 0.19 C -0.06 0.218 -0.033 0.25 0 0.25 C 0.033 0.25 0.06 0.218 0.06 0.19 C 0.06 0.146 0.03 0.131 0.012 0.125 L -0.012 0.119 C -0.03 0.113 -0.06 0.099 -0.06 0.06 C -0.06 0.027 -0.033 0 0 0 Z" pathEditMode="relative" ptsTypes="">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i="1" dirty="0" smtClean="0">
                <a:effectLst>
                  <a:outerShdw blurRad="38100" dist="38100" dir="2700000" algn="tl">
                    <a:srgbClr val="000000">
                      <a:alpha val="43137"/>
                    </a:srgbClr>
                  </a:outerShdw>
                </a:effectLst>
              </a:rPr>
              <a:t>Gdy się boję, pomaga mi...</a:t>
            </a:r>
            <a:endParaRPr lang="pl-PL" i="1" dirty="0">
              <a:effectLst>
                <a:outerShdw blurRad="38100" dist="38100" dir="2700000" algn="tl">
                  <a:srgbClr val="000000">
                    <a:alpha val="43137"/>
                  </a:srgbClr>
                </a:outerShdw>
              </a:effectLst>
            </a:endParaRPr>
          </a:p>
        </p:txBody>
      </p:sp>
      <p:pic>
        <p:nvPicPr>
          <p:cNvPr id="10" name="Symbol zastępczy zawartości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2493818" y="1828800"/>
            <a:ext cx="7536873" cy="447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3506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i="1" dirty="0" smtClean="0">
                <a:effectLst>
                  <a:outerShdw blurRad="38100" dist="38100" dir="2700000" algn="tl">
                    <a:srgbClr val="000000">
                      <a:alpha val="43137"/>
                    </a:srgbClr>
                  </a:outerShdw>
                </a:effectLst>
              </a:rPr>
              <a:t>Żeby opanować </a:t>
            </a:r>
            <a:r>
              <a:rPr lang="pl-PL" b="1" i="1" dirty="0" smtClean="0">
                <a:solidFill>
                  <a:srgbClr val="0070C0"/>
                </a:solidFill>
                <a:effectLst>
                  <a:outerShdw blurRad="38100" dist="38100" dir="2700000" algn="tl">
                    <a:srgbClr val="000000">
                      <a:alpha val="43137"/>
                    </a:srgbClr>
                  </a:outerShdw>
                </a:effectLst>
              </a:rPr>
              <a:t>strach </a:t>
            </a:r>
            <a:r>
              <a:rPr lang="pl-PL" b="1" i="1" dirty="0" smtClean="0">
                <a:effectLst>
                  <a:outerShdw blurRad="38100" dist="38100" dir="2700000" algn="tl">
                    <a:srgbClr val="000000">
                      <a:alpha val="43137"/>
                    </a:srgbClr>
                  </a:outerShdw>
                </a:effectLst>
              </a:rPr>
              <a:t>mogę:</a:t>
            </a:r>
            <a:br>
              <a:rPr lang="pl-PL" b="1" i="1" dirty="0" smtClean="0">
                <a:effectLst>
                  <a:outerShdw blurRad="38100" dist="38100" dir="2700000" algn="tl">
                    <a:srgbClr val="000000">
                      <a:alpha val="43137"/>
                    </a:srgbClr>
                  </a:outerShdw>
                </a:effectLst>
              </a:rPr>
            </a:br>
            <a:endParaRPr lang="pl-PL" i="1" dirty="0">
              <a:solidFill>
                <a:srgbClr val="0070C0"/>
              </a:solidFill>
              <a:effectLst>
                <a:outerShdw blurRad="38100" dist="38100" dir="2700000" algn="tl">
                  <a:srgbClr val="000000">
                    <a:alpha val="43137"/>
                  </a:srgbClr>
                </a:outerShdw>
              </a:effectLst>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3308" y="1551709"/>
            <a:ext cx="5458691" cy="5306291"/>
          </a:xfrm>
          <a:prstGeom prst="rect">
            <a:avLst/>
          </a:prstGeom>
        </p:spPr>
      </p:pic>
      <p:sp>
        <p:nvSpPr>
          <p:cNvPr id="3" name="Symbol zastępczy zawartości 2"/>
          <p:cNvSpPr>
            <a:spLocks noGrp="1"/>
          </p:cNvSpPr>
          <p:nvPr>
            <p:ph idx="1"/>
          </p:nvPr>
        </p:nvSpPr>
        <p:spPr/>
        <p:txBody>
          <a:bodyPr>
            <a:normAutofit/>
          </a:bodyPr>
          <a:lstStyle/>
          <a:p>
            <a:pPr marL="514350" indent="-514350">
              <a:buAutoNum type="arabicPeriod"/>
            </a:pPr>
            <a:r>
              <a:rPr lang="pl-PL" dirty="0" smtClean="0"/>
              <a:t>Policzyć do 10, 50, 100…</a:t>
            </a:r>
          </a:p>
          <a:p>
            <a:pPr marL="514350" indent="-514350">
              <a:buAutoNum type="arabicPeriod"/>
            </a:pPr>
            <a:r>
              <a:rPr lang="pl-PL" dirty="0" smtClean="0"/>
              <a:t>Oddychać głęboko…</a:t>
            </a:r>
          </a:p>
          <a:p>
            <a:pPr marL="514350" indent="-514350">
              <a:buAutoNum type="arabicPeriod"/>
            </a:pPr>
            <a:r>
              <a:rPr lang="pl-PL" dirty="0" smtClean="0"/>
              <a:t>Opowiedzieć o swoim strachu osobie bliskiej…</a:t>
            </a:r>
          </a:p>
          <a:p>
            <a:pPr marL="514350" indent="-514350">
              <a:buAutoNum type="arabicPeriod"/>
            </a:pPr>
            <a:r>
              <a:rPr lang="pl-PL" dirty="0" smtClean="0"/>
              <a:t>Narysować swój strach…</a:t>
            </a:r>
          </a:p>
        </p:txBody>
      </p:sp>
    </p:spTree>
    <p:extLst>
      <p:ext uri="{BB962C8B-B14F-4D97-AF65-F5344CB8AC3E}">
        <p14:creationId xmlns:p14="http://schemas.microsoft.com/office/powerpoint/2010/main" val="189592384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5E-6 2.59259E-6 L -0.32044 0.02292 L 0.17579 0.02153 L -0.3651 0.08889 C -0.36289 0.08704 -0.36067 0.08519 -0.35833 0.08357 C -0.3569 0.08241 -0.35533 0.08194 -0.35377 0.08079 C -0.35169 0.07917 -0.34987 0.07685 -0.34778 0.07546 C -0.34609 0.07407 -0.34244 0.07269 -0.34244 0.07269 L 0.18789 0.0956 L -0.29921 0.08611 L -0.28632 0.08889 L 0.3099 0.12523 L 0.25456 0.12523 L -0.31367 0.13333 L -0.30533 0.13611 L 0.23034 -0.03356 C 0.22657 -0.03241 0.22279 -0.03079 0.21888 -0.02963 C 0.21745 -0.02917 0.21589 -0.02847 0.21433 -0.02824 C 0.21029 -0.02755 0.20222 -0.02685 0.20222 -0.02685 L -0.21067 0.10509 C -0.20729 0.10324 -0.20416 0.10093 -0.20078 0.09954 C -0.1983 0.09861 -0.19322 0.09838 -0.19322 0.09838 L 0.25834 0.05509 C 0.19154 0.04236 0.25417 0.05764 0.19245 0.03357 C 0.16928 0.02477 0.12266 0.00949 0.12266 0.00949 L -0.25755 0.11181 L -0.23489 0.10764 L 0.17045 0.11852 L 0.028 0.06875 " pathEditMode="relative" ptsTypes="AAAAAAAAAAAAAAAAAAAAAAAAAAAAA">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marL="0" indent="0"/>
            <a:r>
              <a:rPr lang="pl-PL" sz="3100" i="1" dirty="0" smtClean="0">
                <a:effectLst>
                  <a:outerShdw blurRad="38100" dist="38100" dir="2700000" algn="tl">
                    <a:srgbClr val="000000">
                      <a:alpha val="43137"/>
                    </a:srgbClr>
                  </a:outerShdw>
                </a:effectLst>
              </a:rPr>
              <a:t/>
            </a:r>
            <a:br>
              <a:rPr lang="pl-PL" sz="3100" i="1" dirty="0" smtClean="0">
                <a:effectLst>
                  <a:outerShdw blurRad="38100" dist="38100" dir="2700000" algn="tl">
                    <a:srgbClr val="000000">
                      <a:alpha val="43137"/>
                    </a:srgbClr>
                  </a:outerShdw>
                </a:effectLst>
              </a:rPr>
            </a:br>
            <a:r>
              <a:rPr lang="pl-PL" sz="3100" i="1" dirty="0">
                <a:effectLst>
                  <a:outerShdw blurRad="38100" dist="38100" dir="2700000" algn="tl">
                    <a:srgbClr val="000000">
                      <a:alpha val="43137"/>
                    </a:srgbClr>
                  </a:outerShdw>
                </a:effectLst>
              </a:rPr>
              <a:t/>
            </a:r>
            <a:br>
              <a:rPr lang="pl-PL" sz="3100" i="1" dirty="0">
                <a:effectLst>
                  <a:outerShdw blurRad="38100" dist="38100" dir="2700000" algn="tl">
                    <a:srgbClr val="000000">
                      <a:alpha val="43137"/>
                    </a:srgbClr>
                  </a:outerShdw>
                </a:effectLst>
              </a:rPr>
            </a:br>
            <a:r>
              <a:rPr lang="pl-PL" sz="3100" i="1" dirty="0" smtClean="0">
                <a:effectLst>
                  <a:outerShdw blurRad="38100" dist="38100" dir="2700000" algn="tl">
                    <a:srgbClr val="000000">
                      <a:alpha val="43137"/>
                    </a:srgbClr>
                  </a:outerShdw>
                </a:effectLst>
              </a:rPr>
              <a:t/>
            </a:r>
            <a:br>
              <a:rPr lang="pl-PL" sz="3100" i="1" dirty="0" smtClean="0">
                <a:effectLst>
                  <a:outerShdw blurRad="38100" dist="38100" dir="2700000" algn="tl">
                    <a:srgbClr val="000000">
                      <a:alpha val="43137"/>
                    </a:srgbClr>
                  </a:outerShdw>
                </a:effectLst>
              </a:rPr>
            </a:br>
            <a:r>
              <a:rPr lang="pl-PL" sz="3100" i="1" dirty="0" smtClean="0">
                <a:effectLst>
                  <a:outerShdw blurRad="38100" dist="38100" dir="2700000" algn="tl">
                    <a:srgbClr val="000000">
                      <a:alpha val="43137"/>
                    </a:srgbClr>
                  </a:outerShdw>
                </a:effectLst>
              </a:rPr>
              <a:t>„</a:t>
            </a:r>
            <a:r>
              <a:rPr lang="pl-PL" sz="3100" b="1" i="1" dirty="0" smtClean="0">
                <a:effectLst>
                  <a:outerShdw blurRad="38100" dist="38100" dir="2700000" algn="tl">
                    <a:srgbClr val="000000">
                      <a:alpha val="43137"/>
                    </a:srgbClr>
                  </a:outerShdw>
                </a:effectLst>
              </a:rPr>
              <a:t>Czego </a:t>
            </a:r>
            <a:r>
              <a:rPr lang="pl-PL" sz="3100" b="1" i="1" dirty="0">
                <a:effectLst>
                  <a:outerShdw blurRad="38100" dist="38100" dir="2700000" algn="tl">
                    <a:srgbClr val="000000">
                      <a:alpha val="43137"/>
                    </a:srgbClr>
                  </a:outerShdw>
                </a:effectLst>
              </a:rPr>
              <a:t>nie można zmienić, trzeba zaakceptować. Widzimy świat przez pryzmat własnych emocji. Zmień emocje, zmieni się rzeczywistość </a:t>
            </a:r>
            <a:r>
              <a:rPr lang="pl-PL" sz="3100" b="1" dirty="0"/>
              <a:t>„</a:t>
            </a:r>
            <a:br>
              <a:rPr lang="pl-PL" sz="3100" b="1" dirty="0"/>
            </a:br>
            <a:r>
              <a:rPr lang="pl-PL" sz="2700" dirty="0"/>
              <a:t>Ewa Nowak(polska pisarka i publicystka)</a:t>
            </a:r>
            <a:br>
              <a:rPr lang="pl-PL" sz="2700" dirty="0"/>
            </a:br>
            <a:r>
              <a:rPr lang="pl-PL" sz="2700" dirty="0"/>
              <a:t/>
            </a:r>
            <a:br>
              <a:rPr lang="pl-PL" sz="2700" dirty="0"/>
            </a:br>
            <a:endParaRPr lang="pl-PL" sz="2700" dirty="0"/>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401" y="1690688"/>
            <a:ext cx="5689600" cy="5167312"/>
          </a:xfrm>
          <a:prstGeom prst="rect">
            <a:avLst/>
          </a:prstGeom>
        </p:spPr>
      </p:pic>
      <p:sp>
        <p:nvSpPr>
          <p:cNvPr id="3" name="Symbol zastępczy zawartości 2"/>
          <p:cNvSpPr>
            <a:spLocks noGrp="1"/>
          </p:cNvSpPr>
          <p:nvPr>
            <p:ph idx="1"/>
          </p:nvPr>
        </p:nvSpPr>
        <p:spPr/>
        <p:txBody>
          <a:bodyPr/>
          <a:lstStyle/>
          <a:p>
            <a:pPr marL="0" indent="0">
              <a:buNone/>
            </a:pPr>
            <a:endParaRPr lang="pl-PL" i="1" dirty="0" smtClean="0">
              <a:effectLst>
                <a:outerShdw blurRad="38100" dist="38100" dir="2700000" algn="tl">
                  <a:srgbClr val="000000">
                    <a:alpha val="43137"/>
                  </a:srgbClr>
                </a:outerShdw>
              </a:effectLst>
            </a:endParaRPr>
          </a:p>
          <a:p>
            <a:pPr marL="0" indent="0">
              <a:buNone/>
            </a:pPr>
            <a:r>
              <a:rPr lang="pl-PL" i="1" dirty="0" smtClean="0">
                <a:effectLst>
                  <a:outerShdw blurRad="38100" dist="38100" dir="2700000" algn="tl">
                    <a:srgbClr val="000000">
                      <a:alpha val="43137"/>
                    </a:srgbClr>
                  </a:outerShdw>
                </a:effectLst>
              </a:rPr>
              <a:t>„Ostatecznie </a:t>
            </a:r>
            <a:r>
              <a:rPr lang="pl-PL" i="1" dirty="0">
                <a:effectLst>
                  <a:outerShdw blurRad="38100" dist="38100" dir="2700000" algn="tl">
                    <a:srgbClr val="000000">
                      <a:alpha val="43137"/>
                    </a:srgbClr>
                  </a:outerShdw>
                </a:effectLst>
              </a:rPr>
              <a:t>jesteśmy tym, co myślimy. Nasze emocje są niewolnikami naszych myśli, a my jesteśmy niewolnikami naszych </a:t>
            </a:r>
            <a:r>
              <a:rPr lang="pl-PL" i="1" dirty="0" smtClean="0">
                <a:effectLst>
                  <a:outerShdw blurRad="38100" dist="38100" dir="2700000" algn="tl">
                    <a:srgbClr val="000000">
                      <a:alpha val="43137"/>
                    </a:srgbClr>
                  </a:outerShdw>
                </a:effectLst>
              </a:rPr>
              <a:t>emocji</a:t>
            </a:r>
            <a:r>
              <a:rPr lang="pl-PL" dirty="0" smtClean="0"/>
              <a:t>”</a:t>
            </a:r>
          </a:p>
          <a:p>
            <a:pPr marL="0" indent="0">
              <a:buNone/>
            </a:pPr>
            <a:r>
              <a:rPr lang="pl-PL" sz="2400" dirty="0" smtClean="0"/>
              <a:t>Elizabeth Gilbert(amerykańska pisarka)</a:t>
            </a:r>
            <a:endParaRPr lang="pl-PL" sz="2400" dirty="0"/>
          </a:p>
        </p:txBody>
      </p:sp>
    </p:spTree>
    <p:extLst>
      <p:ext uri="{BB962C8B-B14F-4D97-AF65-F5344CB8AC3E}">
        <p14:creationId xmlns:p14="http://schemas.microsoft.com/office/powerpoint/2010/main" val="7636206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2900" y="4001294"/>
            <a:ext cx="2857500" cy="2809875"/>
          </a:xfrm>
          <a:prstGeom prst="rect">
            <a:avLst/>
          </a:prstGeom>
        </p:spPr>
      </p:pic>
      <p:sp>
        <p:nvSpPr>
          <p:cNvPr id="2" name="Tytuł 1"/>
          <p:cNvSpPr>
            <a:spLocks noGrp="1"/>
          </p:cNvSpPr>
          <p:nvPr>
            <p:ph type="title"/>
          </p:nvPr>
        </p:nvSpPr>
        <p:spPr/>
        <p:txBody>
          <a:bodyPr/>
          <a:lstStyle/>
          <a:p>
            <a:pPr algn="ctr"/>
            <a:r>
              <a:rPr lang="pl-PL" i="1" dirty="0" smtClean="0">
                <a:effectLst>
                  <a:outerShdw blurRad="38100" dist="38100" dir="2700000" algn="tl">
                    <a:srgbClr val="000000">
                      <a:alpha val="43137"/>
                    </a:srgbClr>
                  </a:outerShdw>
                </a:effectLst>
              </a:rPr>
              <a:t>Co to są EMOCJE?</a:t>
            </a:r>
            <a:endParaRPr lang="pl-PL" i="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p:txBody>
          <a:bodyPr>
            <a:normAutofit/>
          </a:bodyPr>
          <a:lstStyle/>
          <a:p>
            <a:pPr marL="0" indent="0">
              <a:buNone/>
            </a:pPr>
            <a:r>
              <a:rPr lang="pl-PL" b="1" dirty="0" smtClean="0"/>
              <a:t>Emocje</a:t>
            </a:r>
            <a:r>
              <a:rPr lang="pl-PL" dirty="0" smtClean="0"/>
              <a:t> </a:t>
            </a:r>
            <a:r>
              <a:rPr lang="pl-PL" dirty="0" smtClean="0"/>
              <a:t>są odpowiedzią ciała i umysłu na </a:t>
            </a:r>
            <a:r>
              <a:rPr lang="pl-PL" i="1" dirty="0" smtClean="0">
                <a:solidFill>
                  <a:srgbClr val="FF0000"/>
                </a:solidFill>
              </a:rPr>
              <a:t>subiektywnie </a:t>
            </a:r>
            <a:r>
              <a:rPr lang="pl-PL" dirty="0" smtClean="0"/>
              <a:t>ważną sytuację. </a:t>
            </a:r>
            <a:r>
              <a:rPr lang="pl-PL" dirty="0" smtClean="0"/>
              <a:t>To świadome lub nieświadome, silne, względnie nietrwałe gwałtowne uczucia o silnym zabarwieniu i wartościowaniu</a:t>
            </a:r>
            <a:r>
              <a:rPr lang="pl-PL" dirty="0" smtClean="0"/>
              <a:t>, najczęściej poprzedzone konkretnym wydarzeniem. Emocje</a:t>
            </a:r>
            <a:r>
              <a:rPr lang="pl-PL" dirty="0" smtClean="0"/>
              <a:t> informują, </a:t>
            </a:r>
            <a:r>
              <a:rPr lang="pl-PL" dirty="0" smtClean="0"/>
              <a:t>czy to, co nas otacza jest istotne czy nieważne, korzystne czy przynosi straty, bezpieczne czy zagrażające. Emocje motywują do działania oraz tworzą i umacniają więzi między ludźmi. Są stanem umysłu, który wpływa na organizm, dlatego czujemy je nie tylko w głowie, ale też w ciele.</a:t>
            </a:r>
            <a:endParaRPr lang="pl-PL" dirty="0"/>
          </a:p>
        </p:txBody>
      </p:sp>
    </p:spTree>
    <p:extLst>
      <p:ext uri="{BB962C8B-B14F-4D97-AF65-F5344CB8AC3E}">
        <p14:creationId xmlns:p14="http://schemas.microsoft.com/office/powerpoint/2010/main" val="6077294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0.00781 0.00694 C 0.0612 0.00694 0.11719 0.06296 0.11719 0.13194 C 0.11719 0.20092 0.0612 0.25694 -0.00781 0.25694 C -0.07682 0.25694 -0.13281 0.20092 -0.13281 0.13194 C -0.13281 0.06296 -0.07682 0.00694 -0.00781 0.00694 Z " pathEditMode="relative" rAng="0" ptsTypes="AAAAA">
                                      <p:cBhvr>
                                        <p:cTn id="6" dur="2000" fill="hold"/>
                                        <p:tgtEl>
                                          <p:spTgt spid="4"/>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i="1" dirty="0" smtClean="0">
                <a:effectLst>
                  <a:outerShdw blurRad="38100" dist="38100" dir="2700000" algn="tl">
                    <a:srgbClr val="000000">
                      <a:alpha val="43137"/>
                    </a:srgbClr>
                  </a:outerShdw>
                </a:effectLst>
              </a:rPr>
              <a:t>Narysuj emocje, o których rozmawialiśmy…</a:t>
            </a:r>
            <a:endParaRPr lang="pl-PL" i="1" dirty="0">
              <a:effectLst>
                <a:outerShdw blurRad="38100" dist="38100" dir="2700000" algn="tl">
                  <a:srgbClr val="000000">
                    <a:alpha val="43137"/>
                  </a:srgbClr>
                </a:outerShdw>
              </a:effectLst>
            </a:endParaRPr>
          </a:p>
        </p:txBody>
      </p:sp>
      <p:pic>
        <p:nvPicPr>
          <p:cNvPr id="4" name="Symbol zastępczy zawartości 3" descr="emocje"/>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657601" y="1468582"/>
            <a:ext cx="4775200" cy="5389417"/>
          </a:xfrm>
          <a:prstGeom prst="rect">
            <a:avLst/>
          </a:prstGeom>
          <a:noFill/>
          <a:ln>
            <a:noFill/>
          </a:ln>
        </p:spPr>
      </p:pic>
    </p:spTree>
    <p:extLst>
      <p:ext uri="{BB962C8B-B14F-4D97-AF65-F5344CB8AC3E}">
        <p14:creationId xmlns:p14="http://schemas.microsoft.com/office/powerpoint/2010/main" val="33526805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i="1" dirty="0" smtClean="0">
                <a:effectLst>
                  <a:outerShdw blurRad="38100" dist="38100" dir="2700000" algn="tl">
                    <a:srgbClr val="000000">
                      <a:alpha val="43137"/>
                    </a:srgbClr>
                  </a:outerShdw>
                </a:effectLst>
              </a:rPr>
              <a:t> </a:t>
            </a:r>
            <a:r>
              <a:rPr lang="pl-PL" i="1" dirty="0">
                <a:effectLst>
                  <a:outerShdw blurRad="38100" dist="38100" dir="2700000" algn="tl">
                    <a:srgbClr val="000000">
                      <a:alpha val="43137"/>
                    </a:srgbClr>
                  </a:outerShdw>
                </a:effectLst>
              </a:rPr>
              <a:t>P</a:t>
            </a:r>
            <a:r>
              <a:rPr lang="pl-PL" i="1" dirty="0" smtClean="0">
                <a:effectLst>
                  <a:outerShdw blurRad="38100" dist="38100" dir="2700000" algn="tl">
                    <a:srgbClr val="000000">
                      <a:alpha val="43137"/>
                    </a:srgbClr>
                  </a:outerShdw>
                </a:effectLst>
              </a:rPr>
              <a:t>odstawowe emocje:</a:t>
            </a:r>
            <a:endParaRPr lang="pl-PL" i="1" dirty="0">
              <a:effectLst>
                <a:outerShdw blurRad="38100" dist="38100" dir="2700000" algn="tl">
                  <a:srgbClr val="000000">
                    <a:alpha val="43137"/>
                  </a:srgbClr>
                </a:outerShdw>
              </a:effectLst>
            </a:endParaRPr>
          </a:p>
        </p:txBody>
      </p:sp>
      <p:pic>
        <p:nvPicPr>
          <p:cNvPr id="4" name="Symbol zastępczy zawartości 3" descr="100+ Best Emocje images in 2020 | edukacja, zespół aspergera, umiejętności  społeczne"/>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44727" y="1825625"/>
            <a:ext cx="5102546" cy="4351338"/>
          </a:xfrm>
          <a:prstGeom prst="rect">
            <a:avLst/>
          </a:prstGeom>
          <a:noFill/>
          <a:ln>
            <a:noFill/>
          </a:ln>
        </p:spPr>
      </p:pic>
    </p:spTree>
    <p:extLst>
      <p:ext uri="{BB962C8B-B14F-4D97-AF65-F5344CB8AC3E}">
        <p14:creationId xmlns:p14="http://schemas.microsoft.com/office/powerpoint/2010/main" val="8440529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480291"/>
            <a:ext cx="9144000" cy="1662545"/>
          </a:xfrm>
        </p:spPr>
        <p:txBody>
          <a:bodyPr>
            <a:normAutofit fontScale="90000"/>
          </a:bodyPr>
          <a:lstStyle/>
          <a:p>
            <a:r>
              <a:rPr lang="pl-PL" i="1" dirty="0" smtClean="0">
                <a:effectLst>
                  <a:outerShdw blurRad="38100" dist="38100" dir="2700000" algn="tl">
                    <a:srgbClr val="000000">
                      <a:alpha val="43137"/>
                    </a:srgbClr>
                  </a:outerShdw>
                </a:effectLst>
              </a:rPr>
              <a:t>Nie ma złych emocji, są tylko złe sposoby radzenia sobie z nimi…</a:t>
            </a:r>
            <a:endParaRPr lang="pl-PL" i="1" dirty="0">
              <a:effectLst>
                <a:outerShdw blurRad="38100" dist="38100" dir="2700000" algn="tl">
                  <a:srgbClr val="000000">
                    <a:alpha val="43137"/>
                  </a:srgbClr>
                </a:outerShdw>
              </a:effectLst>
            </a:endParaRPr>
          </a:p>
        </p:txBody>
      </p:sp>
      <p:sp>
        <p:nvSpPr>
          <p:cNvPr id="3" name="Podtytuł 2"/>
          <p:cNvSpPr>
            <a:spLocks noGrp="1"/>
          </p:cNvSpPr>
          <p:nvPr>
            <p:ph type="subTitle" idx="1"/>
          </p:nvPr>
        </p:nvSpPr>
        <p:spPr/>
        <p:txBody>
          <a:bodyPr/>
          <a:lstStyle/>
          <a:p>
            <a:endParaRPr lang="pl-PL" dirty="0"/>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0472" y="2558473"/>
            <a:ext cx="8063345" cy="3897745"/>
          </a:xfrm>
          <a:prstGeom prst="rect">
            <a:avLst/>
          </a:prstGeom>
        </p:spPr>
      </p:pic>
    </p:spTree>
    <p:extLst>
      <p:ext uri="{BB962C8B-B14F-4D97-AF65-F5344CB8AC3E}">
        <p14:creationId xmlns:p14="http://schemas.microsoft.com/office/powerpoint/2010/main" val="29607455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b="1" i="1" dirty="0" smtClean="0">
                <a:solidFill>
                  <a:schemeClr val="accent4"/>
                </a:solidFill>
                <a:effectLst>
                  <a:outerShdw blurRad="38100" dist="38100" dir="2700000" algn="tl">
                    <a:srgbClr val="000000">
                      <a:alpha val="43137"/>
                    </a:srgbClr>
                  </a:outerShdw>
                </a:effectLst>
              </a:rPr>
              <a:t>Radość </a:t>
            </a:r>
            <a:r>
              <a:rPr lang="pl-PL" b="1" i="1" dirty="0" smtClean="0">
                <a:effectLst>
                  <a:outerShdw blurRad="38100" dist="38100" dir="2700000" algn="tl">
                    <a:srgbClr val="000000">
                      <a:alpha val="43137"/>
                    </a:srgbClr>
                  </a:outerShdw>
                </a:effectLst>
              </a:rPr>
              <a:t>dodaje energii</a:t>
            </a:r>
            <a:r>
              <a:rPr lang="pl-PL" b="1" i="1" dirty="0" smtClean="0">
                <a:effectLst>
                  <a:outerShdw blurRad="38100" dist="38100" dir="2700000" algn="tl">
                    <a:srgbClr val="000000">
                      <a:alpha val="43137"/>
                    </a:srgbClr>
                  </a:outerShdw>
                </a:effectLst>
                <a:sym typeface="Wingdings" panose="05000000000000000000" pitchFamily="2" charset="2"/>
              </a:rPr>
              <a:t></a:t>
            </a:r>
            <a:r>
              <a:rPr lang="pl-PL" b="1" i="1" dirty="0" smtClean="0">
                <a:effectLst>
                  <a:outerShdw blurRad="38100" dist="38100" dir="2700000" algn="tl">
                    <a:srgbClr val="000000">
                      <a:alpha val="43137"/>
                    </a:srgbClr>
                  </a:outerShdw>
                </a:effectLst>
              </a:rPr>
              <a:t/>
            </a:r>
            <a:br>
              <a:rPr lang="pl-PL" b="1" i="1" dirty="0" smtClean="0">
                <a:effectLst>
                  <a:outerShdw blurRad="38100" dist="38100" dir="2700000" algn="tl">
                    <a:srgbClr val="000000">
                      <a:alpha val="43137"/>
                    </a:srgbClr>
                  </a:outerShdw>
                </a:effectLst>
              </a:rPr>
            </a:br>
            <a:endParaRPr lang="pl-PL" i="1" dirty="0">
              <a:effectLst>
                <a:outerShdw blurRad="38100" dist="38100" dir="2700000" algn="tl">
                  <a:srgbClr val="000000">
                    <a:alpha val="43137"/>
                  </a:srgbClr>
                </a:outerShdw>
              </a:effectLst>
            </a:endParaRPr>
          </a:p>
        </p:txBody>
      </p:sp>
      <p:sp>
        <p:nvSpPr>
          <p:cNvPr id="3" name="Symbol zastępczy zawartości 2"/>
          <p:cNvSpPr>
            <a:spLocks noGrp="1"/>
          </p:cNvSpPr>
          <p:nvPr>
            <p:ph idx="1"/>
          </p:nvPr>
        </p:nvSpPr>
        <p:spPr/>
        <p:txBody>
          <a:bodyPr/>
          <a:lstStyle/>
          <a:p>
            <a:pPr marL="0" indent="0">
              <a:buNone/>
            </a:pPr>
            <a:r>
              <a:rPr lang="pl-PL" dirty="0"/>
              <a:t>S</a:t>
            </a:r>
            <a:r>
              <a:rPr lang="pl-PL" dirty="0" smtClean="0"/>
              <a:t>zczęście powoduje aktywację całego ciała. Możemy odczuwać je jak energetyczną falę przelewającą się od stóp do głowy. Od szczęścia może przecież zakręcić się w głowie, ale też z radości możemy skakać do góry. W odczuwanie szczęścia angażuje się cała twarz: mięśnie policzków, usta, oczy.</a:t>
            </a:r>
            <a:endParaRPr lang="pl-PL" dirty="0"/>
          </a:p>
        </p:txBody>
      </p:sp>
      <p:pic>
        <p:nvPicPr>
          <p:cNvPr id="4" name="Obraz 3" descr="Sukces na wyciągnięcie ręki: Co sprawia Ci radość?"/>
          <p:cNvPicPr/>
          <p:nvPr/>
        </p:nvPicPr>
        <p:blipFill>
          <a:blip r:embed="rId4">
            <a:extLst>
              <a:ext uri="{28A0092B-C50C-407E-A947-70E740481C1C}">
                <a14:useLocalDpi xmlns:a14="http://schemas.microsoft.com/office/drawing/2010/main" val="0"/>
              </a:ext>
            </a:extLst>
          </a:blip>
          <a:srcRect/>
          <a:stretch>
            <a:fillRect/>
          </a:stretch>
        </p:blipFill>
        <p:spPr bwMode="auto">
          <a:xfrm>
            <a:off x="3251200" y="3648363"/>
            <a:ext cx="5338618" cy="2890981"/>
          </a:xfrm>
          <a:prstGeom prst="rect">
            <a:avLst/>
          </a:prstGeom>
          <a:noFill/>
          <a:ln>
            <a:noFill/>
          </a:ln>
        </p:spPr>
      </p:pic>
      <p:pic>
        <p:nvPicPr>
          <p:cNvPr id="6" name="Antonio Vivaldi - Wiosn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28127" y="6068218"/>
            <a:ext cx="487363" cy="487363"/>
          </a:xfrm>
          <a:prstGeom prst="rect">
            <a:avLst/>
          </a:prstGeom>
        </p:spPr>
      </p:pic>
    </p:spTree>
    <p:extLst>
      <p:ext uri="{BB962C8B-B14F-4D97-AF65-F5344CB8AC3E}">
        <p14:creationId xmlns:p14="http://schemas.microsoft.com/office/powerpoint/2010/main" val="16667544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 0 L 0.067 0.04 C 0.081 0.049 0.102 0.054 0.124 0.054 C 0.149 0.054 0.169 0.049 0.183 0.04 L 0.25 0 E" pathEditMode="relative" ptsTypes="">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18540" fill="hold"/>
                                        <p:tgtEl>
                                          <p:spTgt spid="6"/>
                                        </p:tgtEl>
                                      </p:cBhvr>
                                    </p:cmd>
                                  </p:childTnLst>
                                </p:cTn>
                              </p:par>
                            </p:childTnLst>
                          </p:cTn>
                        </p:par>
                      </p:childTnLst>
                    </p:cTn>
                  </p:par>
                </p:childTnLst>
              </p:cTn>
              <p:nextCondLst>
                <p:cond evt="onClick" delay="0">
                  <p:tgtEl>
                    <p:spTgt spid="6"/>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ABC komunikacji: Podstawowe emocje"/>
          <p:cNvPicPr/>
          <p:nvPr/>
        </p:nvPicPr>
        <p:blipFill>
          <a:blip r:embed="rId2">
            <a:extLst>
              <a:ext uri="{28A0092B-C50C-407E-A947-70E740481C1C}">
                <a14:useLocalDpi xmlns:a14="http://schemas.microsoft.com/office/drawing/2010/main" val="0"/>
              </a:ext>
            </a:extLst>
          </a:blip>
          <a:srcRect/>
          <a:stretch>
            <a:fillRect/>
          </a:stretch>
        </p:blipFill>
        <p:spPr bwMode="auto">
          <a:xfrm>
            <a:off x="2632363" y="849746"/>
            <a:ext cx="7065818" cy="4673600"/>
          </a:xfrm>
          <a:prstGeom prst="rect">
            <a:avLst/>
          </a:prstGeom>
          <a:noFill/>
          <a:ln>
            <a:noFill/>
          </a:ln>
        </p:spPr>
      </p:pic>
    </p:spTree>
    <p:extLst>
      <p:ext uri="{BB962C8B-B14F-4D97-AF65-F5344CB8AC3E}">
        <p14:creationId xmlns:p14="http://schemas.microsoft.com/office/powerpoint/2010/main" val="879470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pPr marL="0" indent="0" algn="ctr"/>
            <a:r>
              <a:rPr lang="pl-PL" i="1" dirty="0" smtClean="0">
                <a:effectLst>
                  <a:outerShdw blurRad="38100" dist="38100" dir="2700000" algn="tl">
                    <a:srgbClr val="000000">
                      <a:alpha val="43137"/>
                    </a:srgbClr>
                  </a:outerShdw>
                </a:effectLst>
              </a:rPr>
              <a:t>A JAKI TY MASZ SPOSÓB NA WYRAŻANIE </a:t>
            </a:r>
            <a:br>
              <a:rPr lang="pl-PL" i="1" dirty="0" smtClean="0">
                <a:effectLst>
                  <a:outerShdw blurRad="38100" dist="38100" dir="2700000" algn="tl">
                    <a:srgbClr val="000000">
                      <a:alpha val="43137"/>
                    </a:srgbClr>
                  </a:outerShdw>
                </a:effectLst>
              </a:rPr>
            </a:br>
            <a:r>
              <a:rPr lang="pl-PL" i="1" dirty="0" smtClean="0">
                <a:effectLst>
                  <a:outerShdw blurRad="38100" dist="38100" dir="2700000" algn="tl">
                    <a:srgbClr val="000000">
                      <a:alpha val="43137"/>
                    </a:srgbClr>
                  </a:outerShdw>
                </a:effectLst>
              </a:rPr>
              <a:t> RADOŚCI? </a:t>
            </a:r>
            <a:br>
              <a:rPr lang="pl-PL" i="1" dirty="0" smtClean="0">
                <a:effectLst>
                  <a:outerShdw blurRad="38100" dist="38100" dir="2700000" algn="tl">
                    <a:srgbClr val="000000">
                      <a:alpha val="43137"/>
                    </a:srgbClr>
                  </a:outerShdw>
                </a:effectLst>
              </a:rPr>
            </a:br>
            <a:endParaRPr lang="pl-PL" i="1" dirty="0">
              <a:effectLst>
                <a:outerShdw blurRad="38100" dist="38100" dir="2700000" algn="tl">
                  <a:srgbClr val="000000">
                    <a:alpha val="43137"/>
                  </a:srgbClr>
                </a:outerShdw>
              </a:effectLst>
            </a:endParaRPr>
          </a:p>
        </p:txBody>
      </p:sp>
      <p:pic>
        <p:nvPicPr>
          <p:cNvPr id="4" name="Symbol zastępczy zawartości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2836" y="1981993"/>
            <a:ext cx="8118764" cy="4252551"/>
          </a:xfrm>
        </p:spPr>
      </p:pic>
    </p:spTree>
    <p:extLst>
      <p:ext uri="{BB962C8B-B14F-4D97-AF65-F5344CB8AC3E}">
        <p14:creationId xmlns:p14="http://schemas.microsoft.com/office/powerpoint/2010/main" val="20473454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i="1" dirty="0" smtClean="0">
                <a:solidFill>
                  <a:srgbClr val="FF0000"/>
                </a:solidFill>
                <a:effectLst>
                  <a:outerShdw blurRad="38100" dist="38100" dir="2700000" algn="tl">
                    <a:srgbClr val="000000">
                      <a:alpha val="43137"/>
                    </a:srgbClr>
                  </a:outerShdw>
                </a:effectLst>
              </a:rPr>
              <a:t>Złość</a:t>
            </a:r>
            <a:r>
              <a:rPr lang="pl-PL" b="1" i="1" dirty="0" smtClean="0">
                <a:effectLst>
                  <a:outerShdw blurRad="38100" dist="38100" dir="2700000" algn="tl">
                    <a:srgbClr val="000000">
                      <a:alpha val="43137"/>
                    </a:srgbClr>
                  </a:outerShdw>
                </a:effectLst>
              </a:rPr>
              <a:t> zaślepia!</a:t>
            </a:r>
            <a:br>
              <a:rPr lang="pl-PL" b="1" i="1" dirty="0" smtClean="0">
                <a:effectLst>
                  <a:outerShdw blurRad="38100" dist="38100" dir="2700000" algn="tl">
                    <a:srgbClr val="000000">
                      <a:alpha val="43137"/>
                    </a:srgbClr>
                  </a:outerShdw>
                </a:effectLst>
              </a:rPr>
            </a:br>
            <a:endParaRPr lang="pl-PL" i="1" dirty="0">
              <a:effectLst>
                <a:outerShdw blurRad="38100" dist="38100" dir="2700000" algn="tl">
                  <a:srgbClr val="000000">
                    <a:alpha val="43137"/>
                  </a:srgbClr>
                </a:outerShdw>
              </a:effectLst>
            </a:endParaRPr>
          </a:p>
        </p:txBody>
      </p:sp>
      <p:pic>
        <p:nvPicPr>
          <p:cNvPr id="5" name="Obraz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2509" y="3887932"/>
            <a:ext cx="4110182" cy="2970068"/>
          </a:xfrm>
          <a:prstGeom prst="rect">
            <a:avLst/>
          </a:prstGeom>
        </p:spPr>
      </p:pic>
      <p:sp>
        <p:nvSpPr>
          <p:cNvPr id="3" name="Symbol zastępczy zawartości 2"/>
          <p:cNvSpPr>
            <a:spLocks noGrp="1"/>
          </p:cNvSpPr>
          <p:nvPr>
            <p:ph idx="1"/>
          </p:nvPr>
        </p:nvSpPr>
        <p:spPr/>
        <p:txBody>
          <a:bodyPr/>
          <a:lstStyle/>
          <a:p>
            <a:pPr marL="0" indent="0">
              <a:buNone/>
            </a:pPr>
            <a:r>
              <a:rPr lang="pl-PL" dirty="0" smtClean="0">
                <a:solidFill>
                  <a:srgbClr val="FF0000"/>
                </a:solidFill>
              </a:rPr>
              <a:t>Złość</a:t>
            </a:r>
            <a:r>
              <a:rPr lang="pl-PL" dirty="0" smtClean="0"/>
              <a:t> </a:t>
            </a:r>
            <a:r>
              <a:rPr lang="pl-PL" dirty="0" smtClean="0"/>
              <a:t>– informuje, że coś idzie, nie po naszej myśli. W takiej sytuacji mózg decyduje, by zasilić energią te organy, których właściwe funkcjonowanie niezbędne jest do ofensywnego działania. Krew, a wraz z nią tlen, zasila głównie serce, mięśnie i mózg. Dlatego gniew odczuwamy przede wszystkim w głowie, sercu i kończynach. Wyrzut adrenaliny powoduje wzrost ciśnienia krwi, praca serca przyspiesza, oddech staje się szybki, urywany. Jesteśmy gotowi, by zmierzyć się z sytuacją, która wyprowadziła nas z równowagi</a:t>
            </a:r>
            <a:r>
              <a:rPr lang="pl-PL" dirty="0"/>
              <a:t>. </a:t>
            </a:r>
            <a:endParaRPr lang="pl-PL" dirty="0"/>
          </a:p>
        </p:txBody>
      </p:sp>
    </p:spTree>
    <p:extLst>
      <p:ext uri="{BB962C8B-B14F-4D97-AF65-F5344CB8AC3E}">
        <p14:creationId xmlns:p14="http://schemas.microsoft.com/office/powerpoint/2010/main" val="37136734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E-6 2.59259E-6 L -0.42643 -0.06736 L -0.20599 -0.43518 L -0.55755 -0.6493 L -0.65899 -0.31273 L 0.01681 2.59259E-6 L 0.00691 -0.00949 " pathEditMode="relative" ptsTypes="AAAAAAA">
                                      <p:cBhvr>
                                        <p:cTn id="6"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ABC komunikacji: Podstawowe emocje"/>
          <p:cNvPicPr/>
          <p:nvPr/>
        </p:nvPicPr>
        <p:blipFill>
          <a:blip r:embed="rId2">
            <a:extLst>
              <a:ext uri="{28A0092B-C50C-407E-A947-70E740481C1C}">
                <a14:useLocalDpi xmlns:a14="http://schemas.microsoft.com/office/drawing/2010/main" val="0"/>
              </a:ext>
            </a:extLst>
          </a:blip>
          <a:srcRect/>
          <a:stretch>
            <a:fillRect/>
          </a:stretch>
        </p:blipFill>
        <p:spPr bwMode="auto">
          <a:xfrm>
            <a:off x="3215957" y="1169670"/>
            <a:ext cx="5760085" cy="4518660"/>
          </a:xfrm>
          <a:prstGeom prst="rect">
            <a:avLst/>
          </a:prstGeom>
          <a:noFill/>
          <a:ln>
            <a:noFill/>
          </a:ln>
        </p:spPr>
      </p:pic>
    </p:spTree>
    <p:extLst>
      <p:ext uri="{BB962C8B-B14F-4D97-AF65-F5344CB8AC3E}">
        <p14:creationId xmlns:p14="http://schemas.microsoft.com/office/powerpoint/2010/main" val="34600270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730</Words>
  <Application>Microsoft Office PowerPoint</Application>
  <PresentationFormat>Panoramiczny</PresentationFormat>
  <Paragraphs>57</Paragraphs>
  <Slides>20</Slides>
  <Notes>0</Notes>
  <HiddenSlides>0</HiddenSlides>
  <MMClips>2</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20</vt:i4>
      </vt:variant>
    </vt:vector>
  </HeadingPairs>
  <TitlesOfParts>
    <vt:vector size="25" baseType="lpstr">
      <vt:lpstr>Arial</vt:lpstr>
      <vt:lpstr>Calibri</vt:lpstr>
      <vt:lpstr>Calibri Light</vt:lpstr>
      <vt:lpstr>Wingdings</vt:lpstr>
      <vt:lpstr>Motyw pakietu Office</vt:lpstr>
      <vt:lpstr>POROZMAWIAJMY O EMOCJACH…</vt:lpstr>
      <vt:lpstr>Co to są EMOCJE?</vt:lpstr>
      <vt:lpstr> Podstawowe emocje:</vt:lpstr>
      <vt:lpstr>Nie ma złych emocji, są tylko złe sposoby radzenia sobie z nimi…</vt:lpstr>
      <vt:lpstr>Radość dodaje energii </vt:lpstr>
      <vt:lpstr>Prezentacja programu PowerPoint</vt:lpstr>
      <vt:lpstr>A JAKI TY MASZ SPOSÓB NA WYRAŻANIE   RADOŚCI?  </vt:lpstr>
      <vt:lpstr>Złość zaślepia! </vt:lpstr>
      <vt:lpstr>Prezentacja programu PowerPoint</vt:lpstr>
      <vt:lpstr> A JAKI TY MASZ SPOSÓB NA ROZŁADOWANIE ZŁOŚCI?  </vt:lpstr>
      <vt:lpstr>Instrukcja obsługi złości…</vt:lpstr>
      <vt:lpstr>Smutek spowalnia ciało… </vt:lpstr>
      <vt:lpstr>Prezentacja programu PowerPoint</vt:lpstr>
      <vt:lpstr>Powiedz, co robisz żeby smutek minął…</vt:lpstr>
      <vt:lpstr>Żeby mój smutek minął mogę:</vt:lpstr>
      <vt:lpstr>Strach ma wielkie oczy… </vt:lpstr>
      <vt:lpstr>Gdy się boję, pomaga mi...</vt:lpstr>
      <vt:lpstr>Żeby opanować strach mogę: </vt:lpstr>
      <vt:lpstr>   „Czego nie można zmienić, trzeba zaakceptować. Widzimy świat przez pryzmat własnych emocji. Zmień emocje, zmieni się rzeczywistość „ Ewa Nowak(polska pisarka i publicystka)  </vt:lpstr>
      <vt:lpstr>Narysuj emocje, o których rozmawialiśmy…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Nie ma złych emocji, są tylko złe sposoby radzenia sobie z nimi…</dc:title>
  <dc:creator>Pedagog</dc:creator>
  <cp:lastModifiedBy>Pedagog</cp:lastModifiedBy>
  <cp:revision>27</cp:revision>
  <dcterms:created xsi:type="dcterms:W3CDTF">2020-10-14T14:00:31Z</dcterms:created>
  <dcterms:modified xsi:type="dcterms:W3CDTF">2020-10-19T19:24:25Z</dcterms:modified>
</cp:coreProperties>
</file>