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6" d="100"/>
          <a:sy n="36" d="100"/>
        </p:scale>
        <p:origin x="893"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669293" y="1186483"/>
            <a:ext cx="8848345" cy="4477933"/>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759236" y="2075504"/>
            <a:ext cx="8679915" cy="1748729"/>
          </a:xfrm>
        </p:spPr>
        <p:txBody>
          <a:bodyPr bIns="0" anchor="b">
            <a:normAutofit/>
          </a:bodyPr>
          <a:lstStyle>
            <a:lvl1pPr algn="ctr">
              <a:lnSpc>
                <a:spcPct val="80000"/>
              </a:lnSpc>
              <a:defRPr sz="5400" spc="-150">
                <a:solidFill>
                  <a:srgbClr val="FFFEFF"/>
                </a:solidFill>
              </a:defRPr>
            </a:lvl1pPr>
          </a:lstStyle>
          <a:p>
            <a:r>
              <a:rPr lang="pl-PL"/>
              <a:t>Kliknij, aby edytować styl</a:t>
            </a:r>
            <a:endParaRPr lang="en-US" dirty="0"/>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804672" y="320040"/>
            <a:ext cx="3657600" cy="320040"/>
          </a:xfrm>
        </p:spPr>
        <p:txBody>
          <a:bodyPr vert="horz" lIns="91440" tIns="45720" rIns="91440" bIns="45720" rtlCol="0" anchor="ctr"/>
          <a:lstStyle>
            <a:lvl1pPr>
              <a:defRPr lang="en-US"/>
            </a:lvl1pPr>
          </a:lstStyle>
          <a:p>
            <a:fld id="{178E355E-0BF0-4041-8C95-01EB5216A5B1}" type="datetimeFigureOut">
              <a:rPr lang="pl-PL" smtClean="0"/>
              <a:t>2021-01-25</a:t>
            </a:fld>
            <a:endParaRPr lang="pl-P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pl-PL"/>
          </a:p>
        </p:txBody>
      </p:sp>
      <p:sp>
        <p:nvSpPr>
          <p:cNvPr id="6" name="Slide Number Placeholder 5"/>
          <p:cNvSpPr>
            <a:spLocks noGrp="1"/>
          </p:cNvSpPr>
          <p:nvPr>
            <p:ph type="sldNum" sz="quarter" idx="12"/>
          </p:nvPr>
        </p:nvSpPr>
        <p:spPr>
          <a:xfrm>
            <a:off x="10469880" y="320040"/>
            <a:ext cx="914400" cy="320040"/>
          </a:xfrm>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2605666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grpSp>
        <p:nvGrpSpPr>
          <p:cNvPr id="75" name="Group 74"/>
          <p:cNvGrpSpPr/>
          <p:nvPr/>
        </p:nvGrpSpPr>
        <p:grpSpPr>
          <a:xfrm>
            <a:off x="-417513"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800144"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1"/>
          </a:xfrm>
        </p:spPr>
        <p:txBody>
          <a:bodyPr/>
          <a:lstStyle>
            <a:lvl1pPr>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5109983" y="794719"/>
            <a:ext cx="6275035" cy="5257090"/>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8E355E-0BF0-4041-8C95-01EB5216A5B1}" type="datetimeFigureOut">
              <a:rPr lang="pl-PL" smtClean="0"/>
              <a:t>2021-01-25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4047958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grpSp>
        <p:nvGrpSpPr>
          <p:cNvPr id="75" name="Group 74"/>
          <p:cNvGrpSpPr/>
          <p:nvPr/>
        </p:nvGrpSpPr>
        <p:grpSpPr>
          <a:xfrm flipH="1">
            <a:off x="0" y="0"/>
            <a:ext cx="12584114" cy="6853238"/>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7718948" y="1699589"/>
            <a:ext cx="3674476" cy="3470421"/>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807437" y="2349925"/>
            <a:ext cx="3501195" cy="2456442"/>
          </a:xfrm>
        </p:spPr>
        <p:txBody>
          <a:bodyPr vert="eaVert"/>
          <a:lstStyle>
            <a:lvl1pPr algn="l">
              <a:lnSpc>
                <a:spcPct val="80000"/>
              </a:lnSpc>
              <a:defRPr>
                <a:solidFill>
                  <a:srgbClr val="FFFEFF"/>
                </a:solidFill>
              </a:defRPr>
            </a:lvl1pPr>
          </a:lstStyle>
          <a:p>
            <a:r>
              <a:rPr lang="pl-PL"/>
              <a:t>Kliknij, aby edytować styl</a:t>
            </a:r>
            <a:endParaRPr lang="en-US" dirty="0"/>
          </a:p>
        </p:txBody>
      </p:sp>
      <p:sp>
        <p:nvSpPr>
          <p:cNvPr id="3" name="Vertical Text Placeholder 2"/>
          <p:cNvSpPr>
            <a:spLocks noGrp="1"/>
          </p:cNvSpPr>
          <p:nvPr>
            <p:ph type="body" orient="vert" idx="1"/>
          </p:nvPr>
        </p:nvSpPr>
        <p:spPr>
          <a:xfrm>
            <a:off x="802747" y="798444"/>
            <a:ext cx="6268622" cy="5257303"/>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04672" y="320040"/>
            <a:ext cx="3657600" cy="320040"/>
          </a:xfrm>
        </p:spPr>
        <p:txBody>
          <a:bodyPr/>
          <a:lstStyle/>
          <a:p>
            <a:fld id="{178E355E-0BF0-4041-8C95-01EB5216A5B1}" type="datetimeFigureOut">
              <a:rPr lang="pl-PL" smtClean="0"/>
              <a:t>2021-01-25</a:t>
            </a:fld>
            <a:endParaRPr lang="pl-PL"/>
          </a:p>
        </p:txBody>
      </p:sp>
      <p:sp>
        <p:nvSpPr>
          <p:cNvPr id="5" name="Footer Placeholder 4"/>
          <p:cNvSpPr>
            <a:spLocks noGrp="1"/>
          </p:cNvSpPr>
          <p:nvPr>
            <p:ph type="ftr" sz="quarter" idx="11"/>
          </p:nvPr>
        </p:nvSpPr>
        <p:spPr>
          <a:xfrm>
            <a:off x="804672" y="6227064"/>
            <a:ext cx="10588752" cy="320040"/>
          </a:xfrm>
        </p:spPr>
        <p:txBody>
          <a:bodyPr/>
          <a:lstStyle/>
          <a:p>
            <a:endParaRPr lang="pl-PL"/>
          </a:p>
        </p:txBody>
      </p:sp>
      <p:sp>
        <p:nvSpPr>
          <p:cNvPr id="6" name="Slide Number Placeholder 5"/>
          <p:cNvSpPr>
            <a:spLocks noGrp="1"/>
          </p:cNvSpPr>
          <p:nvPr>
            <p:ph type="sldNum" sz="quarter" idx="12"/>
          </p:nvPr>
        </p:nvSpPr>
        <p:spPr>
          <a:xfrm>
            <a:off x="10469880" y="320040"/>
            <a:ext cx="914400" cy="320040"/>
          </a:xfrm>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3073394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78E355E-0BF0-4041-8C95-01EB5216A5B1}" type="datetimeFigureOut">
              <a:rPr lang="pl-PL" smtClean="0"/>
              <a:t>2021-01-25</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3785021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3259545" y="1186483"/>
            <a:ext cx="5666145" cy="4477933"/>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344216" y="2074730"/>
            <a:ext cx="5490224" cy="1689390"/>
          </a:xfrm>
        </p:spPr>
        <p:txBody>
          <a:bodyPr bIns="0" anchor="b">
            <a:normAutofit/>
          </a:bodyPr>
          <a:lstStyle>
            <a:lvl1pPr algn="ctr">
              <a:defRPr sz="4400">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3344215" y="3846851"/>
            <a:ext cx="5490223" cy="1383770"/>
          </a:xfrm>
        </p:spPr>
        <p:txBody>
          <a:bodyPr tIns="0">
            <a:normAutofit/>
          </a:bodyPr>
          <a:lstStyle>
            <a:lvl1pPr marL="0" indent="0" algn="ctr">
              <a:buNone/>
              <a:defRPr sz="1800">
                <a:solidFill>
                  <a:srgbClr val="FFFEFF"/>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a:xfrm>
            <a:off x="804672" y="320040"/>
            <a:ext cx="3657600" cy="320040"/>
          </a:xfrm>
        </p:spPr>
        <p:txBody>
          <a:bodyPr/>
          <a:lstStyle/>
          <a:p>
            <a:fld id="{178E355E-0BF0-4041-8C95-01EB5216A5B1}" type="datetimeFigureOut">
              <a:rPr lang="pl-PL" smtClean="0"/>
              <a:t>2021-01-25</a:t>
            </a:fld>
            <a:endParaRPr lang="pl-PL"/>
          </a:p>
        </p:txBody>
      </p:sp>
      <p:sp>
        <p:nvSpPr>
          <p:cNvPr id="5" name="Footer Placeholder 4"/>
          <p:cNvSpPr>
            <a:spLocks noGrp="1"/>
          </p:cNvSpPr>
          <p:nvPr>
            <p:ph type="ftr" sz="quarter" idx="11"/>
          </p:nvPr>
        </p:nvSpPr>
        <p:spPr>
          <a:xfrm>
            <a:off x="804672" y="6227064"/>
            <a:ext cx="10588752" cy="320040"/>
          </a:xfrm>
        </p:spPr>
        <p:txBody>
          <a:bodyPr/>
          <a:lstStyle>
            <a:lvl1pPr algn="ctr">
              <a:defRPr/>
            </a:lvl1pPr>
          </a:lstStyle>
          <a:p>
            <a:endParaRPr lang="pl-PL"/>
          </a:p>
        </p:txBody>
      </p:sp>
      <p:sp>
        <p:nvSpPr>
          <p:cNvPr id="6" name="Slide Number Placeholder 5"/>
          <p:cNvSpPr>
            <a:spLocks noGrp="1"/>
          </p:cNvSpPr>
          <p:nvPr>
            <p:ph type="sldNum" sz="quarter" idx="12"/>
          </p:nvPr>
        </p:nvSpPr>
        <p:spPr>
          <a:xfrm>
            <a:off x="10469880" y="320040"/>
            <a:ext cx="914400" cy="320040"/>
          </a:xfrm>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2765795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grpSp>
        <p:nvGrpSpPr>
          <p:cNvPr id="37" name="Group 36"/>
          <p:cNvGrpSpPr/>
          <p:nvPr/>
        </p:nvGrpSpPr>
        <p:grpSpPr>
          <a:xfrm>
            <a:off x="-417513" y="0"/>
            <a:ext cx="12584114" cy="6853238"/>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800144" y="1699589"/>
            <a:ext cx="3674476" cy="3470421"/>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0" y="2339669"/>
            <a:ext cx="3500828" cy="2470065"/>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Content Placeholder 2"/>
          <p:cNvSpPr>
            <a:spLocks noGrp="1"/>
          </p:cNvSpPr>
          <p:nvPr>
            <p:ph sz="half" idx="1"/>
          </p:nvPr>
        </p:nvSpPr>
        <p:spPr>
          <a:xfrm>
            <a:off x="5120878" y="803187"/>
            <a:ext cx="6269591" cy="238265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118447" y="3672162"/>
            <a:ext cx="6272022" cy="2383586"/>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a:xfrm>
            <a:off x="804672" y="320040"/>
            <a:ext cx="3657600" cy="320040"/>
          </a:xfrm>
        </p:spPr>
        <p:txBody>
          <a:bodyPr/>
          <a:lstStyle/>
          <a:p>
            <a:fld id="{178E355E-0BF0-4041-8C95-01EB5216A5B1}" type="datetimeFigureOut">
              <a:rPr lang="pl-PL" smtClean="0"/>
              <a:t>2021-01-25</a:t>
            </a:fld>
            <a:endParaRPr lang="pl-PL"/>
          </a:p>
        </p:txBody>
      </p:sp>
      <p:sp>
        <p:nvSpPr>
          <p:cNvPr id="6" name="Footer Placeholder 5"/>
          <p:cNvSpPr>
            <a:spLocks noGrp="1"/>
          </p:cNvSpPr>
          <p:nvPr>
            <p:ph type="ftr" sz="quarter" idx="11"/>
          </p:nvPr>
        </p:nvSpPr>
        <p:spPr>
          <a:xfrm>
            <a:off x="804672" y="6227064"/>
            <a:ext cx="10588752" cy="320040"/>
          </a:xfrm>
        </p:spPr>
        <p:txBody>
          <a:bodyPr/>
          <a:lstStyle/>
          <a:p>
            <a:endParaRPr lang="pl-PL"/>
          </a:p>
        </p:txBody>
      </p:sp>
      <p:sp>
        <p:nvSpPr>
          <p:cNvPr id="7" name="Slide Number Placeholder 6"/>
          <p:cNvSpPr>
            <a:spLocks noGrp="1"/>
          </p:cNvSpPr>
          <p:nvPr>
            <p:ph type="sldNum" sz="quarter" idx="12"/>
          </p:nvPr>
        </p:nvSpPr>
        <p:spPr>
          <a:xfrm>
            <a:off x="10469880" y="320040"/>
            <a:ext cx="914400" cy="320040"/>
          </a:xfrm>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3257276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grpSp>
        <p:nvGrpSpPr>
          <p:cNvPr id="39" name="Group 38"/>
          <p:cNvGrpSpPr/>
          <p:nvPr/>
        </p:nvGrpSpPr>
        <p:grpSpPr>
          <a:xfrm>
            <a:off x="-417513" y="0"/>
            <a:ext cx="12584114" cy="6853238"/>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800144" y="1699589"/>
            <a:ext cx="3674476" cy="3470421"/>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9001" y="2363915"/>
            <a:ext cx="3500828" cy="2460497"/>
          </a:xfrm>
        </p:spPr>
        <p:txBody>
          <a:bodyPr lIns="91440" tIns="91440" rIns="91440" bIns="91440"/>
          <a:lstStyle>
            <a:lvl1pPr>
              <a:defRPr>
                <a:solidFill>
                  <a:srgbClr val="FFFEFF"/>
                </a:solidFill>
              </a:defRPr>
            </a:lvl1pPr>
          </a:lstStyle>
          <a:p>
            <a:r>
              <a:rPr lang="pl-PL"/>
              <a:t>Kliknij, aby edytować styl</a:t>
            </a:r>
            <a:endParaRPr lang="en-US" dirty="0"/>
          </a:p>
        </p:txBody>
      </p:sp>
      <p:sp>
        <p:nvSpPr>
          <p:cNvPr id="3" name="Text Placeholder 2"/>
          <p:cNvSpPr>
            <a:spLocks noGrp="1"/>
          </p:cNvSpPr>
          <p:nvPr>
            <p:ph type="body" idx="1"/>
          </p:nvPr>
        </p:nvSpPr>
        <p:spPr>
          <a:xfrm>
            <a:off x="5125137" y="803185"/>
            <a:ext cx="6265088"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5125305" y="1488985"/>
            <a:ext cx="6264350" cy="169685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118653" y="3665887"/>
            <a:ext cx="6264414" cy="685800"/>
          </a:xfrm>
        </p:spPr>
        <p:txBody>
          <a:bodyPr anchor="ctr">
            <a:noAutofit/>
          </a:bodyPr>
          <a:lstStyle>
            <a:lvl1pPr marL="0" indent="0" algn="l">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118447" y="4351687"/>
            <a:ext cx="6265588" cy="1704060"/>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a:xfrm>
            <a:off x="804672" y="320040"/>
            <a:ext cx="3657600" cy="320040"/>
          </a:xfrm>
        </p:spPr>
        <p:txBody>
          <a:bodyPr/>
          <a:lstStyle/>
          <a:p>
            <a:fld id="{178E355E-0BF0-4041-8C95-01EB5216A5B1}" type="datetimeFigureOut">
              <a:rPr lang="pl-PL" smtClean="0"/>
              <a:t>2021-01-25</a:t>
            </a:fld>
            <a:endParaRPr lang="pl-PL"/>
          </a:p>
        </p:txBody>
      </p:sp>
      <p:sp>
        <p:nvSpPr>
          <p:cNvPr id="8" name="Footer Placeholder 7"/>
          <p:cNvSpPr>
            <a:spLocks noGrp="1"/>
          </p:cNvSpPr>
          <p:nvPr>
            <p:ph type="ftr" sz="quarter" idx="11"/>
          </p:nvPr>
        </p:nvSpPr>
        <p:spPr>
          <a:xfrm>
            <a:off x="804672" y="6227064"/>
            <a:ext cx="10588752" cy="320040"/>
          </a:xfrm>
        </p:spPr>
        <p:txBody>
          <a:bodyPr/>
          <a:lstStyle/>
          <a:p>
            <a:endParaRPr lang="pl-PL"/>
          </a:p>
        </p:txBody>
      </p:sp>
      <p:sp>
        <p:nvSpPr>
          <p:cNvPr id="9" name="Slide Number Placeholder 8"/>
          <p:cNvSpPr>
            <a:spLocks noGrp="1"/>
          </p:cNvSpPr>
          <p:nvPr>
            <p:ph type="sldNum" sz="quarter" idx="12"/>
          </p:nvPr>
        </p:nvSpPr>
        <p:spPr>
          <a:xfrm>
            <a:off x="10469880" y="320040"/>
            <a:ext cx="914400" cy="320040"/>
          </a:xfrm>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5874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800144" y="1699589"/>
            <a:ext cx="3674476" cy="3470421"/>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2" y="2349925"/>
            <a:ext cx="3501196" cy="2456442"/>
          </a:xfrm>
        </p:spPr>
        <p:txBody>
          <a:bodyPr/>
          <a:lstStyle>
            <a:lvl1pPr>
              <a:defRPr>
                <a:solidFill>
                  <a:srgbClr val="FFFEFF"/>
                </a:solidFill>
              </a:defRPr>
            </a:lvl1pPr>
          </a:lstStyle>
          <a:p>
            <a:r>
              <a:rPr lang="pl-PL"/>
              <a:t>Kliknij, aby edytować styl</a:t>
            </a:r>
            <a:endParaRPr lang="en-US" dirty="0"/>
          </a:p>
        </p:txBody>
      </p:sp>
      <p:sp>
        <p:nvSpPr>
          <p:cNvPr id="3" name="Date Placeholder 2"/>
          <p:cNvSpPr>
            <a:spLocks noGrp="1"/>
          </p:cNvSpPr>
          <p:nvPr>
            <p:ph type="dt" sz="half" idx="10"/>
          </p:nvPr>
        </p:nvSpPr>
        <p:spPr/>
        <p:txBody>
          <a:bodyPr/>
          <a:lstStyle/>
          <a:p>
            <a:fld id="{178E355E-0BF0-4041-8C95-01EB5216A5B1}" type="datetimeFigureOut">
              <a:rPr lang="pl-PL" smtClean="0"/>
              <a:t>2021-01-25</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320373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04672" y="320040"/>
            <a:ext cx="3657600" cy="320040"/>
          </a:xfrm>
        </p:spPr>
        <p:txBody>
          <a:bodyPr/>
          <a:lstStyle/>
          <a:p>
            <a:fld id="{178E355E-0BF0-4041-8C95-01EB5216A5B1}" type="datetimeFigureOut">
              <a:rPr lang="pl-PL" smtClean="0"/>
              <a:t>2021-01-25</a:t>
            </a:fld>
            <a:endParaRPr lang="pl-PL"/>
          </a:p>
        </p:txBody>
      </p:sp>
      <p:sp>
        <p:nvSpPr>
          <p:cNvPr id="3" name="Footer Placeholder 2"/>
          <p:cNvSpPr>
            <a:spLocks noGrp="1"/>
          </p:cNvSpPr>
          <p:nvPr>
            <p:ph type="ftr" sz="quarter" idx="11"/>
          </p:nvPr>
        </p:nvSpPr>
        <p:spPr>
          <a:xfrm>
            <a:off x="804672" y="6227064"/>
            <a:ext cx="10588752" cy="320040"/>
          </a:xfrm>
        </p:spPr>
        <p:txBody>
          <a:bodyPr/>
          <a:lstStyle/>
          <a:p>
            <a:endParaRPr lang="pl-PL"/>
          </a:p>
        </p:txBody>
      </p:sp>
      <p:sp>
        <p:nvSpPr>
          <p:cNvPr id="4" name="Slide Number Placeholder 3"/>
          <p:cNvSpPr>
            <a:spLocks noGrp="1"/>
          </p:cNvSpPr>
          <p:nvPr>
            <p:ph type="sldNum" sz="quarter" idx="12"/>
          </p:nvPr>
        </p:nvSpPr>
        <p:spPr>
          <a:xfrm>
            <a:off x="10469880" y="320040"/>
            <a:ext cx="914400" cy="320040"/>
          </a:xfrm>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60139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800144" y="1699589"/>
            <a:ext cx="3674476" cy="3470421"/>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52026"/>
            <a:ext cx="3501197" cy="1223298"/>
          </a:xfrm>
        </p:spPr>
        <p:txBody>
          <a:bodyPr bIns="0" anchor="b">
            <a:noAutofit/>
          </a:bodyPr>
          <a:lstStyle>
            <a:lvl1pPr algn="ctr">
              <a:defRPr sz="3200">
                <a:solidFill>
                  <a:srgbClr val="FFFEFF"/>
                </a:solidFill>
              </a:defRPr>
            </a:lvl1pPr>
          </a:lstStyle>
          <a:p>
            <a:r>
              <a:rPr lang="pl-PL"/>
              <a:t>Kliknij, aby edytować styl</a:t>
            </a:r>
            <a:endParaRPr lang="en-US" dirty="0"/>
          </a:p>
        </p:txBody>
      </p:sp>
      <p:sp>
        <p:nvSpPr>
          <p:cNvPr id="3" name="Content Placeholder 2"/>
          <p:cNvSpPr>
            <a:spLocks noGrp="1"/>
          </p:cNvSpPr>
          <p:nvPr>
            <p:ph idx="1"/>
          </p:nvPr>
        </p:nvSpPr>
        <p:spPr>
          <a:xfrm>
            <a:off x="5109983" y="802809"/>
            <a:ext cx="6275035" cy="5249940"/>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88631" y="3580186"/>
            <a:ext cx="3501197" cy="1221164"/>
          </a:xfrm>
        </p:spPr>
        <p:txBody>
          <a:bodyPr/>
          <a:lstStyle>
            <a:lvl1pPr marL="0" indent="0" algn="ctr">
              <a:buNone/>
              <a:defRPr sz="16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178E355E-0BF0-4041-8C95-01EB5216A5B1}" type="datetimeFigureOut">
              <a:rPr lang="pl-PL" smtClean="0"/>
              <a:t>2021-01-25</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2788894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grpSp>
        <p:nvGrpSpPr>
          <p:cNvPr id="73" name="Group 72"/>
          <p:cNvGrpSpPr/>
          <p:nvPr/>
        </p:nvGrpSpPr>
        <p:grpSpPr>
          <a:xfrm>
            <a:off x="-329674" y="-59376"/>
            <a:ext cx="12515851" cy="6923798"/>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805336" y="1698331"/>
            <a:ext cx="5941540" cy="3470421"/>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7543510" y="0"/>
            <a:ext cx="4648490" cy="6858000"/>
          </a:xfrm>
          <a:solidFill>
            <a:schemeClr val="bg1">
              <a:lumMod val="65000"/>
              <a:lumOff val="3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2" name="Title 1"/>
          <p:cNvSpPr>
            <a:spLocks noGrp="1"/>
          </p:cNvSpPr>
          <p:nvPr>
            <p:ph type="title"/>
          </p:nvPr>
        </p:nvSpPr>
        <p:spPr>
          <a:xfrm>
            <a:off x="885443" y="2360255"/>
            <a:ext cx="5776646" cy="1178032"/>
          </a:xfrm>
        </p:spPr>
        <p:txBody>
          <a:bodyPr bIns="0" anchor="b">
            <a:normAutofit/>
          </a:bodyPr>
          <a:lstStyle>
            <a:lvl1pPr>
              <a:defRPr sz="3600">
                <a:solidFill>
                  <a:srgbClr val="FFFEFF"/>
                </a:solidFill>
              </a:defRPr>
            </a:lvl1pPr>
          </a:lstStyle>
          <a:p>
            <a:r>
              <a:rPr lang="pl-PL"/>
              <a:t>Kliknij, aby edytować styl</a:t>
            </a:r>
            <a:endParaRPr lang="en-US" dirty="0"/>
          </a:p>
        </p:txBody>
      </p:sp>
      <p:sp>
        <p:nvSpPr>
          <p:cNvPr id="4" name="Text Placeholder 3"/>
          <p:cNvSpPr>
            <a:spLocks noGrp="1"/>
          </p:cNvSpPr>
          <p:nvPr>
            <p:ph type="body" sz="half" idx="2"/>
          </p:nvPr>
        </p:nvSpPr>
        <p:spPr>
          <a:xfrm>
            <a:off x="885443" y="3545012"/>
            <a:ext cx="5776646" cy="1274198"/>
          </a:xfrm>
        </p:spPr>
        <p:txBody>
          <a:bodyPr>
            <a:normAutofit/>
          </a:bodyPr>
          <a:lstStyle>
            <a:lvl1pPr marL="0" indent="0" algn="ctr">
              <a:buNone/>
              <a:defRPr sz="1800">
                <a:solidFill>
                  <a:srgbClr val="FFFE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a:xfrm>
            <a:off x="804672" y="320040"/>
            <a:ext cx="3657600" cy="320040"/>
          </a:xfrm>
        </p:spPr>
        <p:txBody>
          <a:bodyPr/>
          <a:lstStyle/>
          <a:p>
            <a:fld id="{178E355E-0BF0-4041-8C95-01EB5216A5B1}" type="datetimeFigureOut">
              <a:rPr lang="pl-PL" smtClean="0"/>
              <a:t>2021-01-25</a:t>
            </a:fld>
            <a:endParaRPr lang="pl-PL"/>
          </a:p>
        </p:txBody>
      </p:sp>
      <p:sp>
        <p:nvSpPr>
          <p:cNvPr id="6" name="Footer Placeholder 5"/>
          <p:cNvSpPr>
            <a:spLocks noGrp="1"/>
          </p:cNvSpPr>
          <p:nvPr>
            <p:ph type="ftr" sz="quarter" idx="11"/>
          </p:nvPr>
        </p:nvSpPr>
        <p:spPr>
          <a:xfrm>
            <a:off x="804672" y="6227064"/>
            <a:ext cx="5942203" cy="320040"/>
          </a:xfrm>
        </p:spPr>
        <p:txBody>
          <a:bodyPr/>
          <a:lstStyle/>
          <a:p>
            <a:endParaRPr lang="pl-PL"/>
          </a:p>
        </p:txBody>
      </p:sp>
      <p:sp>
        <p:nvSpPr>
          <p:cNvPr id="7" name="Slide Number Placeholder 6"/>
          <p:cNvSpPr>
            <a:spLocks noGrp="1"/>
          </p:cNvSpPr>
          <p:nvPr>
            <p:ph type="sldNum" sz="quarter" idx="12"/>
          </p:nvPr>
        </p:nvSpPr>
        <p:spPr>
          <a:xfrm>
            <a:off x="5828377" y="320040"/>
            <a:ext cx="914400" cy="320040"/>
          </a:xfrm>
        </p:spPr>
        <p:txBody>
          <a:bodyPr/>
          <a:lstStyle/>
          <a:p>
            <a:fld id="{5F37C3FE-2BE8-446A-9F83-E2E8B37C6F9F}" type="slidenum">
              <a:rPr lang="pl-PL" smtClean="0"/>
              <a:t>‹#›</a:t>
            </a:fld>
            <a:endParaRPr lang="pl-PL"/>
          </a:p>
        </p:txBody>
      </p:sp>
    </p:spTree>
    <p:extLst>
      <p:ext uri="{BB962C8B-B14F-4D97-AF65-F5344CB8AC3E}">
        <p14:creationId xmlns:p14="http://schemas.microsoft.com/office/powerpoint/2010/main" val="9025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178E355E-0BF0-4041-8C95-01EB5216A5B1}" type="datetimeFigureOut">
              <a:rPr lang="pl-PL" smtClean="0"/>
              <a:t>2021-01-25</a:t>
            </a:fld>
            <a:endParaRPr lang="pl-PL"/>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5F37C3FE-2BE8-446A-9F83-E2E8B37C6F9F}" type="slidenum">
              <a:rPr lang="pl-PL" smtClean="0"/>
              <a:t>‹#›</a:t>
            </a:fld>
            <a:endParaRPr lang="pl-PL"/>
          </a:p>
        </p:txBody>
      </p:sp>
    </p:spTree>
    <p:extLst>
      <p:ext uri="{BB962C8B-B14F-4D97-AF65-F5344CB8AC3E}">
        <p14:creationId xmlns:p14="http://schemas.microsoft.com/office/powerpoint/2010/main" val="35621397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914ED0-3D9E-4E80-8319-5102C1D69AD1}"/>
              </a:ext>
            </a:extLst>
          </p:cNvPr>
          <p:cNvSpPr>
            <a:spLocks noGrp="1"/>
          </p:cNvSpPr>
          <p:nvPr>
            <p:ph type="title"/>
          </p:nvPr>
        </p:nvSpPr>
        <p:spPr/>
        <p:txBody>
          <a:bodyPr>
            <a:normAutofit fontScale="90000"/>
          </a:bodyPr>
          <a:lstStyle/>
          <a:p>
            <a:pPr algn="ctr"/>
            <a:r>
              <a:rPr lang="pl-PL" b="1"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Jak pomóc dziecku radzić sobie z presją grupy  rówieśniczej?</a:t>
            </a:r>
          </a:p>
        </p:txBody>
      </p:sp>
      <p:sp>
        <p:nvSpPr>
          <p:cNvPr id="3" name="Symbol zastępczy zawartości 2">
            <a:extLst>
              <a:ext uri="{FF2B5EF4-FFF2-40B4-BE49-F238E27FC236}">
                <a16:creationId xmlns:a16="http://schemas.microsoft.com/office/drawing/2014/main" id="{892F9687-B5AB-4197-9BA1-19049D2FB2C8}"/>
              </a:ext>
            </a:extLst>
          </p:cNvPr>
          <p:cNvSpPr>
            <a:spLocks noGrp="1"/>
          </p:cNvSpPr>
          <p:nvPr>
            <p:ph idx="1"/>
          </p:nvPr>
        </p:nvSpPr>
        <p:spPr/>
        <p:txBody>
          <a:bodyPr>
            <a:normAutofit fontScale="92500" lnSpcReduction="20000"/>
          </a:bodyPr>
          <a:lstStyle/>
          <a:p>
            <a:pPr marL="0" indent="0" algn="ctr">
              <a:buNone/>
            </a:pPr>
            <a:endParaRPr lang="pl-PL" i="1" dirty="0">
              <a:solidFill>
                <a:schemeClr val="bg1"/>
              </a:solidFill>
            </a:endParaRPr>
          </a:p>
          <a:p>
            <a:pPr marL="0" indent="0">
              <a:buNone/>
            </a:pPr>
            <a:endParaRPr lang="pl-PL" dirty="0"/>
          </a:p>
          <a:p>
            <a:r>
              <a:rPr lang="pl-PL" b="1" dirty="0">
                <a:latin typeface="Arial" panose="020B0604020202020204" pitchFamily="34" charset="0"/>
                <a:cs typeface="Arial" panose="020B0604020202020204" pitchFamily="34" charset="0"/>
              </a:rPr>
              <a:t>Namowy kolegów czy koleżanek to częsty powód sięgania po alkohol lub inne używki przez młodzież. Warto pomóc dziecku radzić sobie z tą presją, by uchronić je przed skutkami picia alkoholu oraz innych używek w młodym wieku.</a:t>
            </a:r>
          </a:p>
          <a:p>
            <a:pPr marL="0" indent="0" algn="ctr">
              <a:buNone/>
            </a:pPr>
            <a:endParaRPr lang="pl-PL" i="1" dirty="0">
              <a:solidFill>
                <a:schemeClr val="bg1"/>
              </a:solidFill>
            </a:endParaRPr>
          </a:p>
          <a:p>
            <a:pPr marL="0" indent="0" algn="ctr">
              <a:buNone/>
            </a:pPr>
            <a:endParaRPr lang="pl-PL" i="1" dirty="0">
              <a:solidFill>
                <a:schemeClr val="bg1"/>
              </a:solidFill>
            </a:endParaRPr>
          </a:p>
          <a:p>
            <a:pPr marL="0" indent="0" algn="ctr">
              <a:buNone/>
            </a:pPr>
            <a:endParaRPr lang="pl-PL" i="1" dirty="0">
              <a:solidFill>
                <a:schemeClr val="bg1"/>
              </a:solidFill>
            </a:endParaRPr>
          </a:p>
          <a:p>
            <a:pPr marL="0" indent="0" algn="ctr">
              <a:buNone/>
            </a:pPr>
            <a:endParaRPr lang="pl-PL" i="1" dirty="0">
              <a:solidFill>
                <a:schemeClr val="bg1"/>
              </a:solidFill>
            </a:endParaRPr>
          </a:p>
          <a:p>
            <a:pPr marL="0" indent="0" algn="ctr">
              <a:buNone/>
            </a:pPr>
            <a:r>
              <a:rPr lang="pl-PL" i="1" dirty="0">
                <a:solidFill>
                  <a:schemeClr val="bg1"/>
                </a:solidFill>
              </a:rPr>
              <a:t>Namowy kolegów czy koleżanek to częsty powód sięgania po alkohol przez młodzież. Warto pomóc dziecku radzić sobie z tą presją, by uchronić je przed skutkami picia alkoholu w młodym wieku.</a:t>
            </a:r>
          </a:p>
          <a:p>
            <a:endParaRPr lang="pl-PL" dirty="0"/>
          </a:p>
        </p:txBody>
      </p:sp>
      <p:pic>
        <p:nvPicPr>
          <p:cNvPr id="5" name="Obraz 4">
            <a:extLst>
              <a:ext uri="{FF2B5EF4-FFF2-40B4-BE49-F238E27FC236}">
                <a16:creationId xmlns:a16="http://schemas.microsoft.com/office/drawing/2014/main" id="{2FB44703-0E8D-4D3C-BFC0-89B0FA4B7305}"/>
              </a:ext>
            </a:extLst>
          </p:cNvPr>
          <p:cNvPicPr>
            <a:picLocks noChangeAspect="1"/>
          </p:cNvPicPr>
          <p:nvPr/>
        </p:nvPicPr>
        <p:blipFill>
          <a:blip r:embed="rId2"/>
          <a:stretch>
            <a:fillRect/>
          </a:stretch>
        </p:blipFill>
        <p:spPr>
          <a:xfrm>
            <a:off x="6246921" y="3578146"/>
            <a:ext cx="3810000" cy="2266950"/>
          </a:xfrm>
          <a:prstGeom prst="rect">
            <a:avLst/>
          </a:prstGeom>
        </p:spPr>
      </p:pic>
    </p:spTree>
    <p:extLst>
      <p:ext uri="{BB962C8B-B14F-4D97-AF65-F5344CB8AC3E}">
        <p14:creationId xmlns:p14="http://schemas.microsoft.com/office/powerpoint/2010/main" val="12095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047BBC-CE9B-4228-B9E7-DE7A45913D82}"/>
              </a:ext>
            </a:extLst>
          </p:cNvPr>
          <p:cNvSpPr>
            <a:spLocks noGrp="1"/>
          </p:cNvSpPr>
          <p:nvPr>
            <p:ph type="title"/>
          </p:nvPr>
        </p:nvSpPr>
        <p:spPr/>
        <p:txBody>
          <a:bodyPr/>
          <a:lstStyle/>
          <a:p>
            <a:r>
              <a:rPr lang="pl-PL" b="1" i="1" dirty="0">
                <a:latin typeface="Arial" panose="020B0604020202020204" pitchFamily="34" charset="0"/>
                <a:cs typeface="Arial" panose="020B0604020202020204" pitchFamily="34" charset="0"/>
              </a:rPr>
              <a:t>Grupa rówieśnicza</a:t>
            </a:r>
          </a:p>
        </p:txBody>
      </p:sp>
      <p:sp>
        <p:nvSpPr>
          <p:cNvPr id="3" name="Symbol zastępczy zawartości 2">
            <a:extLst>
              <a:ext uri="{FF2B5EF4-FFF2-40B4-BE49-F238E27FC236}">
                <a16:creationId xmlns:a16="http://schemas.microsoft.com/office/drawing/2014/main" id="{545F452E-A644-4C75-AAF8-E9D198D91310}"/>
              </a:ext>
            </a:extLst>
          </p:cNvPr>
          <p:cNvSpPr>
            <a:spLocks noGrp="1"/>
          </p:cNvSpPr>
          <p:nvPr>
            <p:ph idx="1"/>
          </p:nvPr>
        </p:nvSpPr>
        <p:spPr/>
        <p:txBody>
          <a:bodyPr/>
          <a:lstStyle/>
          <a:p>
            <a:r>
              <a:rPr lang="pl-PL" b="1" dirty="0">
                <a:latin typeface="Arial" panose="020B0604020202020204" pitchFamily="34" charset="0"/>
                <a:cs typeface="Arial" panose="020B0604020202020204" pitchFamily="34" charset="0"/>
              </a:rPr>
              <a:t>Grupa rówieśnicza to ważny element dorastania – zaangażowanie nastolatka w kontakty z kolegami i koleżankami to naturalny element jego rozwoju. Czasem jednak zamiast pozytywnych tego skutków możemy zaobserwować te negatywne – wszystko zależy od tego z kim i jak nasze dziecko spędza czas. Ważnym elementem dorastania jest szukanie akceptacji wśród znajomych, poszukiwanie własnej tożsamości oraz testowanie granic narzucanych przez dorosłych, czego częstym elementem jest kosztowanie alkoholu lub innych używek. Warto przygotować nasze dziecko do radzenia sobie w takiej sytuacji i odpowiedniego reagowania, gdy znajomi starają się je namówić do czegoś, na co nie ma przyzwolenia rodziców ani ochoty.</a:t>
            </a:r>
          </a:p>
        </p:txBody>
      </p:sp>
    </p:spTree>
    <p:extLst>
      <p:ext uri="{BB962C8B-B14F-4D97-AF65-F5344CB8AC3E}">
        <p14:creationId xmlns:p14="http://schemas.microsoft.com/office/powerpoint/2010/main" val="341556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1F5D22A-62A0-45D7-A876-1E634E05341D}"/>
              </a:ext>
            </a:extLst>
          </p:cNvPr>
          <p:cNvSpPr>
            <a:spLocks noGrp="1"/>
          </p:cNvSpPr>
          <p:nvPr>
            <p:ph type="title"/>
          </p:nvPr>
        </p:nvSpPr>
        <p:spPr/>
        <p:txBody>
          <a:bodyPr/>
          <a:lstStyle/>
          <a:p>
            <a:r>
              <a:rPr lang="pl-PL" dirty="0">
                <a:latin typeface="Arial" panose="020B0604020202020204" pitchFamily="34" charset="0"/>
                <a:cs typeface="Arial" panose="020B0604020202020204" pitchFamily="34" charset="0"/>
              </a:rPr>
              <a:t>„</a:t>
            </a:r>
            <a:r>
              <a:rPr lang="pl-PL" b="1" i="1" dirty="0">
                <a:latin typeface="Arial" panose="020B0604020202020204" pitchFamily="34" charset="0"/>
                <a:cs typeface="Arial" panose="020B0604020202020204" pitchFamily="34" charset="0"/>
              </a:rPr>
              <a:t>Pierwszy krok w dorosłość”</a:t>
            </a:r>
          </a:p>
        </p:txBody>
      </p:sp>
      <p:sp>
        <p:nvSpPr>
          <p:cNvPr id="3" name="Symbol zastępczy zawartości 2">
            <a:extLst>
              <a:ext uri="{FF2B5EF4-FFF2-40B4-BE49-F238E27FC236}">
                <a16:creationId xmlns:a16="http://schemas.microsoft.com/office/drawing/2014/main" id="{C1527009-3015-4B30-9C62-0251F2100073}"/>
              </a:ext>
            </a:extLst>
          </p:cNvPr>
          <p:cNvSpPr>
            <a:spLocks noGrp="1"/>
          </p:cNvSpPr>
          <p:nvPr>
            <p:ph idx="1"/>
          </p:nvPr>
        </p:nvSpPr>
        <p:spPr/>
        <p:txBody>
          <a:bodyPr/>
          <a:lstStyle/>
          <a:p>
            <a:r>
              <a:rPr lang="pl-PL" b="1" dirty="0">
                <a:latin typeface="Arial" panose="020B0604020202020204" pitchFamily="34" charset="0"/>
                <a:cs typeface="Arial" panose="020B0604020202020204" pitchFamily="34" charset="0"/>
              </a:rPr>
              <a:t>Chęć przypodobania się grupie rówieśniczej, nawet kosztem niezadowolenia rodziców, jest jednym z etapów dorastania, kiedy dziecko uczy się samodzielnie podejmować decyzje i ponosić ich konsekwencje. Jedną z takich decyzji może być przedwczesna inicjacja alkoholowa. Dla wielu młodych osób może to być mylnie pojęty „pierwszy krok w dorosłość”, ponieważ alkohol jest silnie z nią kojarzony, a prawo wymaga odpowiedniego wieku, by można było go legalnie kupić i spożywać.</a:t>
            </a:r>
          </a:p>
        </p:txBody>
      </p:sp>
    </p:spTree>
    <p:extLst>
      <p:ext uri="{BB962C8B-B14F-4D97-AF65-F5344CB8AC3E}">
        <p14:creationId xmlns:p14="http://schemas.microsoft.com/office/powerpoint/2010/main" val="4085079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11E2D4-D04C-4382-8833-ECEB4CE09480}"/>
              </a:ext>
            </a:extLst>
          </p:cNvPr>
          <p:cNvSpPr>
            <a:spLocks noGrp="1"/>
          </p:cNvSpPr>
          <p:nvPr>
            <p:ph type="title"/>
          </p:nvPr>
        </p:nvSpPr>
        <p:spPr/>
        <p:txBody>
          <a:bodyPr>
            <a:noAutofit/>
          </a:bodyPr>
          <a:lstStyle/>
          <a:p>
            <a:r>
              <a:rPr lang="pl-PL" sz="2800" b="1" i="1" dirty="0">
                <a:latin typeface="Arial" panose="020B0604020202020204" pitchFamily="34" charset="0"/>
                <a:cs typeface="Arial" panose="020B0604020202020204" pitchFamily="34" charset="0"/>
              </a:rPr>
              <a:t>Obejrzyj rozmowę z psycholożką dr Aleksandrą Piotrowską na temat  presji grupy rówieśniczej</a:t>
            </a:r>
          </a:p>
        </p:txBody>
      </p:sp>
      <p:sp>
        <p:nvSpPr>
          <p:cNvPr id="3" name="Symbol zastępczy zawartości 2">
            <a:extLst>
              <a:ext uri="{FF2B5EF4-FFF2-40B4-BE49-F238E27FC236}">
                <a16:creationId xmlns:a16="http://schemas.microsoft.com/office/drawing/2014/main" id="{5FEED182-E2FA-4F8B-9D7F-C82E7E786DA3}"/>
              </a:ext>
            </a:extLst>
          </p:cNvPr>
          <p:cNvSpPr>
            <a:spLocks noGrp="1"/>
          </p:cNvSpPr>
          <p:nvPr>
            <p:ph idx="1"/>
          </p:nvPr>
        </p:nvSpPr>
        <p:spPr/>
        <p:txBody>
          <a:bodyPr/>
          <a:lstStyle/>
          <a:p>
            <a:endParaRPr lang="pl-PL" dirty="0"/>
          </a:p>
          <a:p>
            <a:endParaRPr lang="pl-PL" dirty="0"/>
          </a:p>
          <a:p>
            <a:endParaRPr lang="pl-PL" dirty="0"/>
          </a:p>
          <a:p>
            <a:endParaRPr lang="pl-PL" dirty="0"/>
          </a:p>
          <a:p>
            <a:endParaRPr lang="pl-PL" dirty="0"/>
          </a:p>
          <a:p>
            <a:endParaRPr lang="pl-PL" dirty="0"/>
          </a:p>
          <a:p>
            <a:endParaRPr lang="pl-PL" dirty="0"/>
          </a:p>
          <a:p>
            <a:r>
              <a:rPr lang="pl-PL" dirty="0"/>
              <a:t>https://trzymajpion.pl/badania/jak-pomoc-dziecku-radzic-sobie-z-presja-rowiesnikow/</a:t>
            </a:r>
          </a:p>
        </p:txBody>
      </p:sp>
      <p:pic>
        <p:nvPicPr>
          <p:cNvPr id="4" name="Obraz 3">
            <a:extLst>
              <a:ext uri="{FF2B5EF4-FFF2-40B4-BE49-F238E27FC236}">
                <a16:creationId xmlns:a16="http://schemas.microsoft.com/office/drawing/2014/main" id="{C2A40FC0-B166-4E7C-811E-973AF4F156E5}"/>
              </a:ext>
            </a:extLst>
          </p:cNvPr>
          <p:cNvPicPr>
            <a:picLocks noChangeAspect="1"/>
          </p:cNvPicPr>
          <p:nvPr/>
        </p:nvPicPr>
        <p:blipFill>
          <a:blip r:embed="rId2"/>
          <a:stretch>
            <a:fillRect/>
          </a:stretch>
        </p:blipFill>
        <p:spPr>
          <a:xfrm>
            <a:off x="5442011" y="1083076"/>
            <a:ext cx="5317725" cy="3132374"/>
          </a:xfrm>
          <a:prstGeom prst="rect">
            <a:avLst/>
          </a:prstGeom>
        </p:spPr>
      </p:pic>
    </p:spTree>
    <p:extLst>
      <p:ext uri="{BB962C8B-B14F-4D97-AF65-F5344CB8AC3E}">
        <p14:creationId xmlns:p14="http://schemas.microsoft.com/office/powerpoint/2010/main" val="3849644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39E4C83C-705D-4BBE-B385-96199AEAC58B}"/>
              </a:ext>
            </a:extLst>
          </p:cNvPr>
          <p:cNvPicPr>
            <a:picLocks noChangeAspect="1"/>
          </p:cNvPicPr>
          <p:nvPr/>
        </p:nvPicPr>
        <p:blipFill>
          <a:blip r:embed="rId2"/>
          <a:stretch>
            <a:fillRect/>
          </a:stretch>
        </p:blipFill>
        <p:spPr>
          <a:xfrm>
            <a:off x="5415379" y="1878872"/>
            <a:ext cx="5637319" cy="3829470"/>
          </a:xfrm>
          <a:prstGeom prst="rect">
            <a:avLst/>
          </a:prstGeom>
        </p:spPr>
      </p:pic>
      <p:sp>
        <p:nvSpPr>
          <p:cNvPr id="2" name="Tytuł 1">
            <a:extLst>
              <a:ext uri="{FF2B5EF4-FFF2-40B4-BE49-F238E27FC236}">
                <a16:creationId xmlns:a16="http://schemas.microsoft.com/office/drawing/2014/main" id="{0562D1D0-C185-4FBC-8CDE-8EF154FEDB61}"/>
              </a:ext>
            </a:extLst>
          </p:cNvPr>
          <p:cNvSpPr>
            <a:spLocks noGrp="1"/>
          </p:cNvSpPr>
          <p:nvPr>
            <p:ph type="title"/>
          </p:nvPr>
        </p:nvSpPr>
        <p:spPr/>
        <p:txBody>
          <a:bodyPr/>
          <a:lstStyle/>
          <a:p>
            <a:r>
              <a:rPr lang="pl-PL" b="1" i="1" dirty="0">
                <a:latin typeface="Arial" panose="020B0604020202020204" pitchFamily="34" charset="0"/>
                <a:cs typeface="Arial" panose="020B0604020202020204" pitchFamily="34" charset="0"/>
              </a:rPr>
              <a:t>Grupa rówieśnicza a spożywanie alkoholu</a:t>
            </a:r>
          </a:p>
        </p:txBody>
      </p:sp>
      <p:sp>
        <p:nvSpPr>
          <p:cNvPr id="3" name="Symbol zastępczy zawartości 2">
            <a:extLst>
              <a:ext uri="{FF2B5EF4-FFF2-40B4-BE49-F238E27FC236}">
                <a16:creationId xmlns:a16="http://schemas.microsoft.com/office/drawing/2014/main" id="{2EE43160-9AE7-4D9B-BFA3-67046FE430A1}"/>
              </a:ext>
            </a:extLst>
          </p:cNvPr>
          <p:cNvSpPr>
            <a:spLocks noGrp="1"/>
          </p:cNvSpPr>
          <p:nvPr>
            <p:ph sz="half" idx="1"/>
          </p:nvPr>
        </p:nvSpPr>
        <p:spPr/>
        <p:txBody>
          <a:bodyPr>
            <a:normAutofit fontScale="70000" lnSpcReduction="20000"/>
          </a:bodyPr>
          <a:lstStyle/>
          <a:p>
            <a:r>
              <a:rPr lang="pl-PL" b="1" dirty="0">
                <a:latin typeface="Arial" panose="020B0604020202020204" pitchFamily="34" charset="0"/>
                <a:cs typeface="Arial" panose="020B0604020202020204" pitchFamily="34" charset="0"/>
              </a:rPr>
              <a:t>Należy pamiętać, że przedwczesna inicjacja alkoholowa może mieć zgubne skutki ze względu na ogromne szkody, które wyrządza alkohol lub inne używki  w intensywnie rozwijającym się organizmie młodego człowieka. Na szczęście nastolatki zapytane o tę kwestię stwierdzają, że największy wpływ na picie przez nich alkoholu oraz stosowanie innych </a:t>
            </a:r>
            <a:r>
              <a:rPr lang="pl-PL" b="1" dirty="0">
                <a:solidFill>
                  <a:schemeClr val="bg1"/>
                </a:solidFill>
                <a:latin typeface="Arial" panose="020B0604020202020204" pitchFamily="34" charset="0"/>
                <a:cs typeface="Arial" panose="020B0604020202020204" pitchFamily="34" charset="0"/>
              </a:rPr>
              <a:t>używek ma zdanie rodziców (34%</a:t>
            </a:r>
            <a:r>
              <a:rPr lang="pl-PL" b="1" baseline="30000" dirty="0">
                <a:solidFill>
                  <a:schemeClr val="bg1"/>
                </a:solidFill>
                <a:latin typeface="Arial" panose="020B0604020202020204" pitchFamily="34" charset="0"/>
                <a:cs typeface="Arial" panose="020B0604020202020204" pitchFamily="34" charset="0"/>
              </a:rPr>
              <a:t>1</a:t>
            </a:r>
            <a:r>
              <a:rPr lang="pl-PL" b="1" dirty="0">
                <a:solidFill>
                  <a:schemeClr val="bg1"/>
                </a:solidFill>
                <a:latin typeface="Arial" panose="020B0604020202020204" pitchFamily="34" charset="0"/>
                <a:cs typeface="Arial" panose="020B0604020202020204" pitchFamily="34" charset="0"/>
              </a:rPr>
              <a:t>) – co oznacza, że jasne określenie naszych poglądów i oczekiwań w kwestii spożywania alkoholu przez dziecko jest kluczowe!</a:t>
            </a:r>
          </a:p>
        </p:txBody>
      </p:sp>
      <p:sp>
        <p:nvSpPr>
          <p:cNvPr id="4" name="Symbol zastępczy zawartości 3">
            <a:extLst>
              <a:ext uri="{FF2B5EF4-FFF2-40B4-BE49-F238E27FC236}">
                <a16:creationId xmlns:a16="http://schemas.microsoft.com/office/drawing/2014/main" id="{C6C262A5-D0B0-433B-9530-1D18550EC629}"/>
              </a:ext>
            </a:extLst>
          </p:cNvPr>
          <p:cNvSpPr>
            <a:spLocks noGrp="1"/>
          </p:cNvSpPr>
          <p:nvPr>
            <p:ph sz="half" idx="2"/>
          </p:nvPr>
        </p:nvSpPr>
        <p:spPr/>
        <p:txBody>
          <a:bodyPr>
            <a:normAutofit fontScale="70000" lnSpcReduction="20000"/>
          </a:bodyPr>
          <a:lstStyle/>
          <a:p>
            <a:r>
              <a:rPr lang="pl-PL" b="1" i="1" dirty="0">
                <a:solidFill>
                  <a:schemeClr val="bg1"/>
                </a:solidFill>
                <a:latin typeface="Arial" panose="020B0604020202020204" pitchFamily="34" charset="0"/>
                <a:cs typeface="Arial" panose="020B0604020202020204" pitchFamily="34" charset="0"/>
              </a:rPr>
              <a:t>Grupa rówieśnicza daje młodym ludziom poczucie własnej wartości i pewność siebie – stąd jej wpływ jest szczególnie istotny w przypadku jednostek, którym zabrakło tych elementów w dotychczasowym życiu i w ich domu rodzinnym. Zadaniem rodzica jest więc zapewnienie dziecku poczucia sprawczości, jasne wyznaczenie granic i nauczenie obrony własnego zdania na długo przed tym, jak w grupie rówieśniczej pojawi   się temat alkoholu czy innych ryzykownych </a:t>
            </a:r>
            <a:r>
              <a:rPr lang="pl-PL" b="1" i="1" dirty="0" err="1">
                <a:solidFill>
                  <a:schemeClr val="bg1"/>
                </a:solidFill>
                <a:latin typeface="Arial" panose="020B0604020202020204" pitchFamily="34" charset="0"/>
                <a:cs typeface="Arial" panose="020B0604020202020204" pitchFamily="34" charset="0"/>
              </a:rPr>
              <a:t>zachowań</a:t>
            </a:r>
            <a:r>
              <a:rPr lang="pl-PL" b="1" i="1" dirty="0">
                <a:solidFill>
                  <a:schemeClr val="bg1"/>
                </a:solidFill>
                <a:latin typeface="Arial" panose="020B0604020202020204" pitchFamily="34" charset="0"/>
                <a:cs typeface="Arial" panose="020B0604020202020204" pitchFamily="34" charset="0"/>
              </a:rPr>
              <a:t>. Asertywność to coś, czego można się nauczyć. Powinniśmy wykorzystać czas spędzany z dzieckiem, by pokazać mu w jaki sposób może bronić swojego zdania z szacunkiem, bez agresji szanując i nie obrażając inny</a:t>
            </a:r>
            <a:r>
              <a:rPr lang="pl-PL" b="1" i="1" dirty="0">
                <a:latin typeface="Arial" panose="020B0604020202020204" pitchFamily="34" charset="0"/>
                <a:cs typeface="Arial" panose="020B0604020202020204" pitchFamily="34" charset="0"/>
              </a:rPr>
              <a:t>ch</a:t>
            </a:r>
            <a:r>
              <a:rPr lang="pl-PL" b="1" i="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216525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C1E505-7AA7-4FB8-8F17-DA5346359801}"/>
              </a:ext>
            </a:extLst>
          </p:cNvPr>
          <p:cNvSpPr>
            <a:spLocks noGrp="1"/>
          </p:cNvSpPr>
          <p:nvPr>
            <p:ph type="title"/>
          </p:nvPr>
        </p:nvSpPr>
        <p:spPr/>
        <p:txBody>
          <a:bodyPr>
            <a:normAutofit/>
          </a:bodyPr>
          <a:lstStyle/>
          <a:p>
            <a:r>
              <a:rPr lang="pl-PL" b="1" i="1" dirty="0">
                <a:latin typeface="Arial" panose="020B0604020202020204" pitchFamily="34" charset="0"/>
                <a:cs typeface="Arial" panose="020B0604020202020204" pitchFamily="34" charset="0"/>
              </a:rPr>
              <a:t>Asertywność </a:t>
            </a:r>
            <a:br>
              <a:rPr lang="pl-PL" b="1" i="1" dirty="0">
                <a:latin typeface="Arial" panose="020B0604020202020204" pitchFamily="34" charset="0"/>
                <a:cs typeface="Arial" panose="020B0604020202020204" pitchFamily="34" charset="0"/>
              </a:rPr>
            </a:br>
            <a:r>
              <a:rPr lang="pl-PL" b="1" i="1" dirty="0">
                <a:latin typeface="Arial" panose="020B0604020202020204" pitchFamily="34" charset="0"/>
                <a:cs typeface="Arial" panose="020B0604020202020204" pitchFamily="34" charset="0"/>
              </a:rPr>
              <a:t>to klucz do sukcesu</a:t>
            </a:r>
          </a:p>
        </p:txBody>
      </p:sp>
      <p:sp>
        <p:nvSpPr>
          <p:cNvPr id="4" name="Symbol zastępczy zawartości 3">
            <a:extLst>
              <a:ext uri="{FF2B5EF4-FFF2-40B4-BE49-F238E27FC236}">
                <a16:creationId xmlns:a16="http://schemas.microsoft.com/office/drawing/2014/main" id="{6F3D76D6-6B7C-46D7-BF78-EC920E76B90A}"/>
              </a:ext>
            </a:extLst>
          </p:cNvPr>
          <p:cNvSpPr>
            <a:spLocks noGrp="1"/>
          </p:cNvSpPr>
          <p:nvPr>
            <p:ph idx="1"/>
          </p:nvPr>
        </p:nvSpPr>
        <p:spPr/>
        <p:txBody>
          <a:bodyPr/>
          <a:lstStyle/>
          <a:p>
            <a:pPr marL="0" indent="0">
              <a:buNone/>
            </a:pPr>
            <a:r>
              <a:rPr lang="pl-PL" dirty="0"/>
              <a:t>Oto przykładowe sformułowania, których dziecko może użyć broniąc swojego stanowiska:</a:t>
            </a:r>
          </a:p>
        </p:txBody>
      </p:sp>
      <p:pic>
        <p:nvPicPr>
          <p:cNvPr id="8" name="Obraz 7">
            <a:extLst>
              <a:ext uri="{FF2B5EF4-FFF2-40B4-BE49-F238E27FC236}">
                <a16:creationId xmlns:a16="http://schemas.microsoft.com/office/drawing/2014/main" id="{2C5B4366-CEA8-408F-8E76-9ABFF1679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0" y="585926"/>
            <a:ext cx="6693763" cy="3621697"/>
          </a:xfrm>
          <a:prstGeom prst="rect">
            <a:avLst/>
          </a:prstGeom>
        </p:spPr>
      </p:pic>
      <p:sp>
        <p:nvSpPr>
          <p:cNvPr id="6" name="Rectangle 1">
            <a:extLst>
              <a:ext uri="{FF2B5EF4-FFF2-40B4-BE49-F238E27FC236}">
                <a16:creationId xmlns:a16="http://schemas.microsoft.com/office/drawing/2014/main" id="{CF3CCAB4-B800-469B-ACA8-9C31E98839F1}"/>
              </a:ext>
            </a:extLst>
          </p:cNvPr>
          <p:cNvSpPr>
            <a:spLocks noGrp="1" noChangeArrowheads="1"/>
          </p:cNvSpPr>
          <p:nvPr>
            <p:ph sz="half" idx="4294967295"/>
          </p:nvPr>
        </p:nvSpPr>
        <p:spPr bwMode="auto">
          <a:xfrm>
            <a:off x="5118447" y="3709145"/>
            <a:ext cx="707355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effectLst/>
                <a:latin typeface="Arial" panose="020B0604020202020204" pitchFamily="34" charset="0"/>
                <a:cs typeface="Arial" panose="020B0604020202020204" pitchFamily="34" charset="0"/>
              </a:rPr>
              <a:t>Nie</a:t>
            </a:r>
            <a:r>
              <a:rPr kumimoji="0" lang="pl-PL" altLang="pl-PL"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piję alkoholu, bo nie chcę.</a:t>
            </a:r>
          </a:p>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effectLst/>
                <a:latin typeface="Arial" panose="020B0604020202020204" pitchFamily="34" charset="0"/>
                <a:cs typeface="Arial" panose="020B0604020202020204" pitchFamily="34" charset="0"/>
              </a:rPr>
              <a:t>Potrafię</a:t>
            </a:r>
            <a:r>
              <a:rPr kumimoji="0" lang="pl-PL" altLang="pl-PL"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 się świetnie bawić bez </a:t>
            </a:r>
            <a:r>
              <a:rPr kumimoji="0" lang="pl-PL" altLang="pl-PL" sz="1400" b="1" i="0" u="none" strike="noStrike" cap="none" normalizeH="0" baseline="0" dirty="0">
                <a:ln>
                  <a:noFill/>
                </a:ln>
                <a:effectLst/>
                <a:latin typeface="Arial" panose="020B0604020202020204" pitchFamily="34" charset="0"/>
                <a:cs typeface="Arial" panose="020B0604020202020204" pitchFamily="34" charset="0"/>
              </a:rPr>
              <a:t>alkoholu.</a:t>
            </a:r>
          </a:p>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Alkohol lub inne używki mogą zmienić moje zachowanie. A ja chcę być sobą.</a:t>
            </a:r>
          </a:p>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Picie alkoholu to nie jest dowód dorosłości.</a:t>
            </a:r>
          </a:p>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Bardzo Cię lubię, ale to nie powód, żebym łamał moje postanowienia. Nie piję, nie biorę i kropka.</a:t>
            </a:r>
          </a:p>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Dlaczego namawiasz mnie na coś, na co nie mam ochoty? Nie chcę pić nawet piwa.</a:t>
            </a:r>
          </a:p>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To czy mnie lubisz nie może zależeć od tego, czy piję z Tobą alkohol. </a:t>
            </a:r>
          </a:p>
          <a:p>
            <a:pPr marR="0" lvl="0" algn="l" defTabSz="914400" rtl="0" eaLnBrk="0" fontAlgn="base" latinLnBrk="0" hangingPunct="0">
              <a:lnSpc>
                <a:spcPct val="100000"/>
              </a:lnSpc>
              <a:spcBef>
                <a:spcPct val="0"/>
              </a:spcBef>
              <a:spcAft>
                <a:spcPct val="0"/>
              </a:spcAft>
              <a:buClrTx/>
              <a:buSzTx/>
              <a:tabLst/>
            </a:pPr>
            <a:r>
              <a:rPr kumimoji="0" lang="pl-PL" altLang="pl-PL" sz="1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Albo się przyjaźnimy zawsze, </a:t>
            </a:r>
            <a:r>
              <a:rPr kumimoji="0" lang="pl-PL" altLang="pl-PL" sz="18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albo nie.</a:t>
            </a:r>
          </a:p>
        </p:txBody>
      </p:sp>
    </p:spTree>
    <p:extLst>
      <p:ext uri="{BB962C8B-B14F-4D97-AF65-F5344CB8AC3E}">
        <p14:creationId xmlns:p14="http://schemas.microsoft.com/office/powerpoint/2010/main" val="902780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75606F-2CC7-43BB-AD4B-216500F77F74}"/>
              </a:ext>
            </a:extLst>
          </p:cNvPr>
          <p:cNvSpPr>
            <a:spLocks noGrp="1"/>
          </p:cNvSpPr>
          <p:nvPr>
            <p:ph type="title"/>
          </p:nvPr>
        </p:nvSpPr>
        <p:spPr/>
        <p:txBody>
          <a:bodyPr>
            <a:normAutofit/>
          </a:bodyPr>
          <a:lstStyle/>
          <a:p>
            <a:r>
              <a:rPr lang="pl-PL" b="1" i="1" dirty="0">
                <a:latin typeface="Arial" panose="020B0604020202020204" pitchFamily="34" charset="0"/>
                <a:cs typeface="Arial" panose="020B0604020202020204" pitchFamily="34" charset="0"/>
              </a:rPr>
              <a:t>Asertywność</a:t>
            </a:r>
          </a:p>
        </p:txBody>
      </p:sp>
      <p:sp>
        <p:nvSpPr>
          <p:cNvPr id="3" name="Symbol zastępczy zawartości 2">
            <a:extLst>
              <a:ext uri="{FF2B5EF4-FFF2-40B4-BE49-F238E27FC236}">
                <a16:creationId xmlns:a16="http://schemas.microsoft.com/office/drawing/2014/main" id="{60A4B81F-F45D-45A3-B873-9F51E23AEDD1}"/>
              </a:ext>
            </a:extLst>
          </p:cNvPr>
          <p:cNvSpPr>
            <a:spLocks noGrp="1"/>
          </p:cNvSpPr>
          <p:nvPr>
            <p:ph idx="1"/>
          </p:nvPr>
        </p:nvSpPr>
        <p:spPr/>
        <p:txBody>
          <a:bodyPr/>
          <a:lstStyle/>
          <a:p>
            <a:r>
              <a:rPr lang="pl-PL" b="1" dirty="0">
                <a:latin typeface="Arial" panose="020B0604020202020204" pitchFamily="34" charset="0"/>
                <a:cs typeface="Arial" panose="020B0604020202020204" pitchFamily="34" charset="0"/>
              </a:rPr>
              <a:t>Warto podkreślić, że dziecko nie musi tłumaczyć się rówieśnikom ze swoich decyzji, a jednocześnie musi prezentować swoje zdanie w sposób niebudzący wątpliwości, więc znacznie będą mieć nie tylko wypowiadane słowa, ale też mimika i ton głosu.</a:t>
            </a:r>
          </a:p>
        </p:txBody>
      </p:sp>
    </p:spTree>
    <p:extLst>
      <p:ext uri="{BB962C8B-B14F-4D97-AF65-F5344CB8AC3E}">
        <p14:creationId xmlns:p14="http://schemas.microsoft.com/office/powerpoint/2010/main" val="87199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3135DC-513B-489E-AC03-7A3E784E7EC0}"/>
              </a:ext>
            </a:extLst>
          </p:cNvPr>
          <p:cNvSpPr>
            <a:spLocks noGrp="1"/>
          </p:cNvSpPr>
          <p:nvPr>
            <p:ph type="title"/>
          </p:nvPr>
        </p:nvSpPr>
        <p:spPr/>
        <p:txBody>
          <a:bodyPr>
            <a:normAutofit fontScale="90000"/>
          </a:bodyPr>
          <a:lstStyle/>
          <a:p>
            <a:r>
              <a:rPr lang="pl-PL" b="1" i="1" dirty="0">
                <a:latin typeface="Arial" panose="020B0604020202020204" pitchFamily="34" charset="0"/>
                <a:cs typeface="Arial" panose="020B0604020202020204" pitchFamily="34" charset="0"/>
              </a:rPr>
              <a:t>Rówieśnicy naśladują asertywne zachowania</a:t>
            </a:r>
            <a:r>
              <a:rPr lang="pl-PL" b="1" dirty="0">
                <a:latin typeface="+mn-lt"/>
              </a:rPr>
              <a:t/>
            </a:r>
            <a:br>
              <a:rPr lang="pl-PL" b="1" dirty="0">
                <a:latin typeface="+mn-lt"/>
              </a:rPr>
            </a:br>
            <a:endParaRPr lang="pl-PL" dirty="0">
              <a:latin typeface="+mn-lt"/>
            </a:endParaRPr>
          </a:p>
        </p:txBody>
      </p:sp>
      <p:sp>
        <p:nvSpPr>
          <p:cNvPr id="3" name="Symbol zastępczy zawartości 2">
            <a:extLst>
              <a:ext uri="{FF2B5EF4-FFF2-40B4-BE49-F238E27FC236}">
                <a16:creationId xmlns:a16="http://schemas.microsoft.com/office/drawing/2014/main" id="{BC27854F-1C7D-4842-A7EA-50E93EC293A2}"/>
              </a:ext>
            </a:extLst>
          </p:cNvPr>
          <p:cNvSpPr>
            <a:spLocks noGrp="1"/>
          </p:cNvSpPr>
          <p:nvPr>
            <p:ph sz="half" idx="1"/>
          </p:nvPr>
        </p:nvSpPr>
        <p:spPr/>
        <p:txBody>
          <a:bodyPr>
            <a:normAutofit lnSpcReduction="10000"/>
          </a:bodyPr>
          <a:lstStyle/>
          <a:p>
            <a:r>
              <a:rPr lang="pl-PL" b="1" dirty="0">
                <a:latin typeface="Arial" panose="020B0604020202020204" pitchFamily="34" charset="0"/>
                <a:cs typeface="Arial" panose="020B0604020202020204" pitchFamily="34" charset="0"/>
              </a:rPr>
              <a:t>Młodzież często naśladuje swoich rówieśników. Warto uświadomić dziecku, że inni w grupie mogą pójść za nim, gdy zobaczą, że potrafi myśleć samodzielnie i bronić własnego zdania.</a:t>
            </a:r>
          </a:p>
          <a:p>
            <a:r>
              <a:rPr lang="pl-PL" b="1" dirty="0">
                <a:latin typeface="Arial" panose="020B0604020202020204" pitchFamily="34" charset="0"/>
                <a:cs typeface="Arial" panose="020B0604020202020204" pitchFamily="34" charset="0"/>
              </a:rPr>
              <a:t>Wytłumacz również dziecku, że nie musi się tłumaczyć z tego, dlaczego nie pije alkoholu lub nie stosuje innych używek.</a:t>
            </a:r>
          </a:p>
          <a:p>
            <a:endParaRPr lang="pl-PL" dirty="0"/>
          </a:p>
        </p:txBody>
      </p:sp>
      <p:sp>
        <p:nvSpPr>
          <p:cNvPr id="4" name="Symbol zastępczy zawartości 3">
            <a:extLst>
              <a:ext uri="{FF2B5EF4-FFF2-40B4-BE49-F238E27FC236}">
                <a16:creationId xmlns:a16="http://schemas.microsoft.com/office/drawing/2014/main" id="{6CC2F734-FA24-4C1E-A6AF-34E14B57F387}"/>
              </a:ext>
            </a:extLst>
          </p:cNvPr>
          <p:cNvSpPr>
            <a:spLocks noGrp="1"/>
          </p:cNvSpPr>
          <p:nvPr>
            <p:ph sz="half" idx="2"/>
          </p:nvPr>
        </p:nvSpPr>
        <p:spPr/>
        <p:txBody>
          <a:bodyPr>
            <a:normAutofit lnSpcReduction="10000"/>
          </a:bodyPr>
          <a:lstStyle/>
          <a:p>
            <a:r>
              <a:rPr lang="pl-PL" b="1" dirty="0">
                <a:latin typeface="Arial" panose="020B0604020202020204" pitchFamily="34" charset="0"/>
                <a:cs typeface="Arial" panose="020B0604020202020204" pitchFamily="34" charset="0"/>
              </a:rPr>
              <a:t>Jeżeli Twoje dziecko nauczy się odmawiać alkoholu oraz innych używek na imprezie, może stać się wzorem do naśladowania i zyskać szacunek wśród znajomych. Całkiem możliwe, że na imprezie jest więcej osób, które nie chcą pić alkoholu. Zobaczywszy, że ktoś potrafi odmówić picia, pójdą za nim.</a:t>
            </a:r>
          </a:p>
        </p:txBody>
      </p:sp>
    </p:spTree>
    <p:extLst>
      <p:ext uri="{BB962C8B-B14F-4D97-AF65-F5344CB8AC3E}">
        <p14:creationId xmlns:p14="http://schemas.microsoft.com/office/powerpoint/2010/main" val="2941852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1772D3-2814-4B49-B894-C4FB8C59EC1F}"/>
              </a:ext>
            </a:extLst>
          </p:cNvPr>
          <p:cNvSpPr>
            <a:spLocks noGrp="1"/>
          </p:cNvSpPr>
          <p:nvPr>
            <p:ph type="title"/>
          </p:nvPr>
        </p:nvSpPr>
        <p:spPr/>
        <p:txBody>
          <a:bodyPr/>
          <a:lstStyle/>
          <a:p>
            <a:r>
              <a:rPr lang="pl-PL" b="1" i="1" dirty="0">
                <a:latin typeface="Arial" panose="020B0604020202020204" pitchFamily="34" charset="0"/>
                <a:cs typeface="Arial" panose="020B0604020202020204" pitchFamily="34" charset="0"/>
              </a:rPr>
              <a:t>Ćwiczenie  asertywności</a:t>
            </a:r>
            <a:r>
              <a:rPr lang="pl-PL" b="1" dirty="0"/>
              <a:t/>
            </a:r>
            <a:br>
              <a:rPr lang="pl-PL" b="1" dirty="0"/>
            </a:br>
            <a:endParaRPr lang="pl-PL" dirty="0"/>
          </a:p>
        </p:txBody>
      </p:sp>
      <p:sp>
        <p:nvSpPr>
          <p:cNvPr id="3" name="Symbol zastępczy zawartości 2">
            <a:extLst>
              <a:ext uri="{FF2B5EF4-FFF2-40B4-BE49-F238E27FC236}">
                <a16:creationId xmlns:a16="http://schemas.microsoft.com/office/drawing/2014/main" id="{029B9227-6545-44FC-A977-5BF4AAEDC7E5}"/>
              </a:ext>
            </a:extLst>
          </p:cNvPr>
          <p:cNvSpPr>
            <a:spLocks noGrp="1"/>
          </p:cNvSpPr>
          <p:nvPr>
            <p:ph sz="half" idx="1"/>
          </p:nvPr>
        </p:nvSpPr>
        <p:spPr/>
        <p:txBody>
          <a:bodyPr>
            <a:normAutofit fontScale="92500" lnSpcReduction="20000"/>
          </a:bodyPr>
          <a:lstStyle/>
          <a:p>
            <a:r>
              <a:rPr lang="pl-PL" b="1" dirty="0">
                <a:latin typeface="Arial" panose="020B0604020202020204" pitchFamily="34" charset="0"/>
                <a:cs typeface="Arial" panose="020B0604020202020204" pitchFamily="34" charset="0"/>
              </a:rPr>
              <a:t>Potraktuj naukę asertywności jako ćwiczenie, które przygotuje Twoje dziecko do sytuacji, w których będzie chciało odmówić np. spożycia alkoholu.</a:t>
            </a:r>
          </a:p>
          <a:p>
            <a:r>
              <a:rPr lang="pl-PL" b="1" dirty="0">
                <a:latin typeface="Arial" panose="020B0604020202020204" pitchFamily="34" charset="0"/>
                <a:cs typeface="Arial" panose="020B0604020202020204" pitchFamily="34" charset="0"/>
              </a:rPr>
              <a:t>Zwróć uwagę na to co mówisz, jak również na ton głosu i mimikę twarzy. Nie zapomnij podkreślić dziecku, że asertywność polega na wyrażeniu swojego zdania w uprzejmy sposób. Niech nie łączy asertywności z agresją.</a:t>
            </a:r>
          </a:p>
          <a:p>
            <a:endParaRPr lang="pl-PL" dirty="0"/>
          </a:p>
        </p:txBody>
      </p:sp>
      <p:pic>
        <p:nvPicPr>
          <p:cNvPr id="6" name="Obraz 5">
            <a:extLst>
              <a:ext uri="{FF2B5EF4-FFF2-40B4-BE49-F238E27FC236}">
                <a16:creationId xmlns:a16="http://schemas.microsoft.com/office/drawing/2014/main" id="{4E136A26-F23B-46DB-AB86-B3DB31CA89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819" y="2856023"/>
            <a:ext cx="4762500" cy="3855496"/>
          </a:xfrm>
          <a:prstGeom prst="rect">
            <a:avLst/>
          </a:prstGeom>
        </p:spPr>
      </p:pic>
      <p:sp>
        <p:nvSpPr>
          <p:cNvPr id="4" name="Symbol zastępczy zawartości 3">
            <a:extLst>
              <a:ext uri="{FF2B5EF4-FFF2-40B4-BE49-F238E27FC236}">
                <a16:creationId xmlns:a16="http://schemas.microsoft.com/office/drawing/2014/main" id="{5F9ADB64-8FEC-4E0A-AB73-F14C3154EB90}"/>
              </a:ext>
            </a:extLst>
          </p:cNvPr>
          <p:cNvSpPr>
            <a:spLocks noGrp="1"/>
          </p:cNvSpPr>
          <p:nvPr>
            <p:ph sz="half" idx="2"/>
          </p:nvPr>
        </p:nvSpPr>
        <p:spPr/>
        <p:txBody>
          <a:bodyPr>
            <a:normAutofit fontScale="92500" lnSpcReduction="20000"/>
          </a:bodyPr>
          <a:lstStyle/>
          <a:p>
            <a:r>
              <a:rPr lang="pl-PL" b="1" dirty="0">
                <a:latin typeface="Arial" panose="020B0604020202020204" pitchFamily="34" charset="0"/>
                <a:cs typeface="Arial" panose="020B0604020202020204" pitchFamily="34" charset="0"/>
              </a:rPr>
              <a:t>Asertywność nie polega na tym, żeby przechodzić jak lokomotywa albo inny taran, bez patrzenia na inne dzieci. Zademonstrujmy naszemu dziecku, co to znaczy asertywne zachowanie ze strony rodzica.</a:t>
            </a:r>
          </a:p>
          <a:p>
            <a:endParaRPr lang="pl-PL" dirty="0"/>
          </a:p>
        </p:txBody>
      </p:sp>
      <p:sp>
        <p:nvSpPr>
          <p:cNvPr id="5" name="Prostokąt 4">
            <a:extLst>
              <a:ext uri="{FF2B5EF4-FFF2-40B4-BE49-F238E27FC236}">
                <a16:creationId xmlns:a16="http://schemas.microsoft.com/office/drawing/2014/main" id="{E34FF4AC-6876-4698-A977-9D2ACB8284C1}"/>
              </a:ext>
            </a:extLst>
          </p:cNvPr>
          <p:cNvSpPr/>
          <p:nvPr/>
        </p:nvSpPr>
        <p:spPr>
          <a:xfrm>
            <a:off x="801531" y="5930284"/>
            <a:ext cx="3679066" cy="4971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a:latin typeface="Arial" panose="020B0604020202020204" pitchFamily="34" charset="0"/>
                <a:cs typeface="Arial" panose="020B0604020202020204" pitchFamily="34" charset="0"/>
              </a:rPr>
              <a:t>Dziękuję za uwagę</a:t>
            </a:r>
            <a:r>
              <a:rPr lang="pl-PL" dirty="0">
                <a:latin typeface="Arial" panose="020B0604020202020204" pitchFamily="34" charset="0"/>
                <a:cs typeface="Arial" panose="020B0604020202020204" pitchFamily="34" charset="0"/>
                <a:sym typeface="Wingdings" panose="05000000000000000000" pitchFamily="2" charset="2"/>
              </a:rPr>
              <a:t></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249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docProps/app.xml><?xml version="1.0" encoding="utf-8"?>
<Properties xmlns="http://schemas.openxmlformats.org/officeDocument/2006/extended-properties" xmlns:vt="http://schemas.openxmlformats.org/officeDocument/2006/docPropsVTypes">
  <Template>TM16401371[[fn=Atlas]]</Template>
  <TotalTime>95</TotalTime>
  <Words>144</Words>
  <Application>Microsoft Office PowerPoint</Application>
  <PresentationFormat>Panoramiczny</PresentationFormat>
  <Paragraphs>46</Paragraphs>
  <Slides>9</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9</vt:i4>
      </vt:variant>
    </vt:vector>
  </HeadingPairs>
  <TitlesOfParts>
    <vt:vector size="14" baseType="lpstr">
      <vt:lpstr>Arial</vt:lpstr>
      <vt:lpstr>Calibri Light</vt:lpstr>
      <vt:lpstr>Rockwell</vt:lpstr>
      <vt:lpstr>Wingdings</vt:lpstr>
      <vt:lpstr>Atlas</vt:lpstr>
      <vt:lpstr>Jak pomóc dziecku radzić sobie z presją grupy  rówieśniczej?</vt:lpstr>
      <vt:lpstr>Grupa rówieśnicza</vt:lpstr>
      <vt:lpstr>„Pierwszy krok w dorosłość”</vt:lpstr>
      <vt:lpstr>Obejrzyj rozmowę z psycholożką dr Aleksandrą Piotrowską na temat  presji grupy rówieśniczej</vt:lpstr>
      <vt:lpstr>Grupa rówieśnicza a spożywanie alkoholu</vt:lpstr>
      <vt:lpstr>Asertywność  to klucz do sukcesu</vt:lpstr>
      <vt:lpstr>Asertywność</vt:lpstr>
      <vt:lpstr>Rówieśnicy naśladują asertywne zachowania </vt:lpstr>
      <vt:lpstr>Ćwiczenie  asertywności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Jak pomóc dziecku radzić sobie z presją grupy  rówieśniczej?</dc:title>
  <dc:creator>Agata Mroczkowska</dc:creator>
  <cp:lastModifiedBy>Pedagog</cp:lastModifiedBy>
  <cp:revision>11</cp:revision>
  <dcterms:created xsi:type="dcterms:W3CDTF">2020-12-16T10:37:28Z</dcterms:created>
  <dcterms:modified xsi:type="dcterms:W3CDTF">2021-01-25T16:49:26Z</dcterms:modified>
</cp:coreProperties>
</file>