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1" r:id="rId7"/>
    <p:sldId id="274" r:id="rId8"/>
    <p:sldId id="264" r:id="rId9"/>
    <p:sldId id="265" r:id="rId10"/>
    <p:sldId id="271" r:id="rId11"/>
    <p:sldId id="273"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28.05.2021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28.05.2021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gabinecik.org/wp-content/uploads/2011/02/konflikt.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pl/url?url=http://bogda.cba.pl/?page_id=17&amp;rct=j&amp;frm=1&amp;q=&amp;esrc=s&amp;sa=U&amp;ei=uaJzVK_ML8TfPeLqgYgF&amp;ved=0CB0Q9QEwAw&amp;usg=AFQjCNFEDf6MzV12d42IviAACHDr9Zrfw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pl/url?url=http://pl.depositphotos.com/3648336/stock-illustration-stick-figures-doodle-children-characters.html&amp;rct=j&amp;frm=1&amp;q=&amp;esrc=s&amp;sa=U&amp;ei=uaJzVK_ML8TfPeLqgYgF&amp;ved=0CDkQ9QEwEQ&amp;usg=AFQjCNEL_CbV5nX5EwF7O-MoGo4ZOKvjX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pl/url?url=http://pl.fotolia.com/id/41670819&amp;rct=j&amp;frm=1&amp;q=&amp;esrc=s&amp;sa=U&amp;ei=Yo90VKSlCYfJPerfgCg&amp;ved=0CB8Q9QEwBQ&amp;usg=AFQjCNGviyHUvMF1cXC5RnA3UyRGUJMgO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pl/url?url=http://uljaszowanie.blog.pl/tag/konflikt/&amp;rct=j&amp;frm=1&amp;q=&amp;esrc=s&amp;sa=U&amp;ei=iIt0VJizNM6tPK-CgcAH&amp;ved=0CBUQ9QEwAA&amp;usg=AFQjCNF_BpDiBh0gcatxvElPEQdEWV4Q1w"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pl/url?url=http://www.ruciane-nida.pl/aktualnosc-8-387-Dzien_Dziecka.html&amp;rct=j&amp;frm=1&amp;q=&amp;esrc=s&amp;sa=U&amp;ei=uaJzVK_ML8TfPeLqgYgF&amp;ved=0CBkQ9QEwAQ&amp;usg=AFQjCNH1SP-aNgGzkRW6w5z6NkQAr0_51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857233"/>
            <a:ext cx="7672414" cy="2743218"/>
          </a:xfrm>
        </p:spPr>
        <p:txBody>
          <a:bodyPr/>
          <a:lstStyle/>
          <a:p>
            <a:r>
              <a:rPr lang="pl-PL"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Strategia rozwiązywania konfliktów.</a:t>
            </a:r>
            <a:endParaRPr lang="pl-PL"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Podtytuł 2"/>
          <p:cNvSpPr>
            <a:spLocks noGrp="1"/>
          </p:cNvSpPr>
          <p:nvPr>
            <p:ph type="subTitle" idx="1"/>
          </p:nvPr>
        </p:nvSpPr>
        <p:spPr>
          <a:xfrm>
            <a:off x="1857356" y="4143380"/>
            <a:ext cx="5357850" cy="1214446"/>
          </a:xfrm>
        </p:spPr>
        <p:txBody>
          <a:bodyPr/>
          <a:lstStyle/>
          <a:p>
            <a:endParaRPr lang="pl-PL" dirty="0"/>
          </a:p>
        </p:txBody>
      </p:sp>
      <p:pic>
        <p:nvPicPr>
          <p:cNvPr id="6" name="Obraz 5" descr="http://gabinecik.org/wp-content/uploads/2011/02/konflikt-300x192.jpg">
            <a:hlinkClick r:id="rId2"/>
          </p:cNvPr>
          <p:cNvPicPr/>
          <p:nvPr/>
        </p:nvPicPr>
        <p:blipFill>
          <a:blip r:embed="rId3" cstate="print"/>
          <a:srcRect/>
          <a:stretch>
            <a:fillRect/>
          </a:stretch>
        </p:blipFill>
        <p:spPr bwMode="auto">
          <a:xfrm>
            <a:off x="2285984" y="3071810"/>
            <a:ext cx="4786346" cy="3000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chemeClr val="tx2"/>
                </a:solidFill>
              </a:rPr>
              <a:t>Pamiętaj!!!!!!!!</a:t>
            </a:r>
            <a:endParaRPr lang="pl-PL" b="1" i="1" dirty="0">
              <a:solidFill>
                <a:schemeClr val="tx2"/>
              </a:solidFill>
            </a:endParaRPr>
          </a:p>
        </p:txBody>
      </p:sp>
      <p:sp>
        <p:nvSpPr>
          <p:cNvPr id="3" name="Symbol zastępczy zawartości 2"/>
          <p:cNvSpPr>
            <a:spLocks noGrp="1"/>
          </p:cNvSpPr>
          <p:nvPr>
            <p:ph idx="1"/>
          </p:nvPr>
        </p:nvSpPr>
        <p:spPr/>
        <p:txBody>
          <a:bodyPr/>
          <a:lstStyle/>
          <a:p>
            <a:pPr>
              <a:buNone/>
            </a:pPr>
            <a:r>
              <a:rPr lang="pl-PL" dirty="0" smtClean="0">
                <a:solidFill>
                  <a:schemeClr val="tx2"/>
                </a:solidFill>
              </a:rPr>
              <a:t>    Chociaż nie ze wszystkimi można dojść do      porozumienia to życzę Ci powodzenia!!!!!!!!!!</a:t>
            </a:r>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smtClean="0"/>
          </a:p>
          <a:p>
            <a:pPr>
              <a:buNone/>
            </a:pPr>
            <a:endParaRPr lang="pl-PL" dirty="0"/>
          </a:p>
        </p:txBody>
      </p:sp>
      <p:pic>
        <p:nvPicPr>
          <p:cNvPr id="4" name="Obraz 3" descr="https://encrypted-tbn3.gstatic.com/images?q=tbn:ANd9GcS_gnq22pK_CD5bdcGwEMDjrTxmxxBZXuKdpnJeW24X60gRVaO9WlzhNB4">
            <a:hlinkClick r:id="rId2"/>
          </p:cNvPr>
          <p:cNvPicPr/>
          <p:nvPr/>
        </p:nvPicPr>
        <p:blipFill>
          <a:blip r:embed="rId3" cstate="print"/>
          <a:srcRect/>
          <a:stretch>
            <a:fillRect/>
          </a:stretch>
        </p:blipFill>
        <p:spPr bwMode="auto">
          <a:xfrm>
            <a:off x="4286248" y="3357562"/>
            <a:ext cx="4020671"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Konflikt – Próbujesz go załagodzić i nagle znajdujesz się w jego centrum  "/>
          <p:cNvPicPr>
            <a:picLocks noGrp="1"/>
          </p:cNvPicPr>
          <p:nvPr>
            <p:ph idx="1"/>
          </p:nvPr>
        </p:nvPicPr>
        <p:blipFill>
          <a:blip r:embed="rId2" cstate="print"/>
          <a:srcRect/>
          <a:stretch>
            <a:fillRect/>
          </a:stretch>
        </p:blipFill>
        <p:spPr bwMode="auto">
          <a:xfrm>
            <a:off x="714348" y="428604"/>
            <a:ext cx="7858180" cy="6072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5786" y="428604"/>
            <a:ext cx="7772400" cy="1470025"/>
          </a:xfrm>
        </p:spPr>
        <p:txBody>
          <a:bodyPr/>
          <a:lstStyle/>
          <a:p>
            <a:r>
              <a:rPr lang="pl-PL" b="1" i="1" dirty="0" smtClean="0">
                <a:solidFill>
                  <a:schemeClr val="tx2"/>
                </a:solidFill>
              </a:rPr>
              <a:t>Co to jest konflikt?</a:t>
            </a:r>
            <a:endParaRPr lang="pl-PL" b="1" i="1" dirty="0">
              <a:solidFill>
                <a:schemeClr val="tx2"/>
              </a:solidFill>
            </a:endParaRPr>
          </a:p>
        </p:txBody>
      </p:sp>
      <p:sp>
        <p:nvSpPr>
          <p:cNvPr id="3" name="Podtytuł 2"/>
          <p:cNvSpPr>
            <a:spLocks noGrp="1"/>
          </p:cNvSpPr>
          <p:nvPr>
            <p:ph type="subTitle" idx="1"/>
          </p:nvPr>
        </p:nvSpPr>
        <p:spPr>
          <a:xfrm>
            <a:off x="1285852" y="2000240"/>
            <a:ext cx="6400800" cy="1752600"/>
          </a:xfrm>
        </p:spPr>
        <p:txBody>
          <a:bodyPr>
            <a:noAutofit/>
          </a:bodyPr>
          <a:lstStyle/>
          <a:p>
            <a:r>
              <a:rPr lang="pl-PL" sz="2800" dirty="0" smtClean="0">
                <a:solidFill>
                  <a:schemeClr val="tx1"/>
                </a:solidFill>
              </a:rPr>
              <a:t>Konflikt pojawia się w momencie niezgodności, sprzeczności interesów lub poglądów.  Występująca sprzeczność lub niezgodność interesów prowadzi do starć  lub wręcz walki. Konflikt może być wywołany ograniczonymi zasobami, którymi możemy się dzielić, niewłaściwym przepływem informacji lub specyficznymi, nie zawsze poprawnymi relacjami interpersonalnymi.</a:t>
            </a:r>
            <a:endParaRPr lang="pl-PL" sz="2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chemeClr val="tx2"/>
                </a:solidFill>
              </a:rPr>
              <a:t>Jak można rozwiązać konflikt?</a:t>
            </a:r>
            <a:endParaRPr lang="pl-PL" b="1" i="1" dirty="0">
              <a:solidFill>
                <a:schemeClr val="tx2"/>
              </a:solidFill>
            </a:endParaRPr>
          </a:p>
        </p:txBody>
      </p:sp>
      <p:sp>
        <p:nvSpPr>
          <p:cNvPr id="3" name="Symbol zastępczy zawartości 2"/>
          <p:cNvSpPr>
            <a:spLocks noGrp="1"/>
          </p:cNvSpPr>
          <p:nvPr>
            <p:ph idx="1"/>
          </p:nvPr>
        </p:nvSpPr>
        <p:spPr/>
        <p:txBody>
          <a:bodyPr/>
          <a:lstStyle/>
          <a:p>
            <a:pPr>
              <a:buNone/>
            </a:pPr>
            <a:r>
              <a:rPr lang="pl-PL" dirty="0" smtClean="0"/>
              <a:t>Konflikt możemy rozwiązać na wiele sposobów:</a:t>
            </a:r>
          </a:p>
          <a:p>
            <a:r>
              <a:rPr lang="pl-PL" dirty="0" smtClean="0"/>
              <a:t>poprzez walkę, </a:t>
            </a:r>
          </a:p>
          <a:p>
            <a:r>
              <a:rPr lang="pl-PL" dirty="0" smtClean="0"/>
              <a:t>unikaniem konfliktu, </a:t>
            </a:r>
          </a:p>
          <a:p>
            <a:r>
              <a:rPr lang="pl-PL" dirty="0" smtClean="0"/>
              <a:t>za pomocą kompromisu, </a:t>
            </a:r>
          </a:p>
          <a:p>
            <a:r>
              <a:rPr lang="pl-PL" dirty="0" smtClean="0"/>
              <a:t>poprzez negocjacje.</a:t>
            </a:r>
            <a:endParaRPr lang="pl-PL" dirty="0"/>
          </a:p>
        </p:txBody>
      </p:sp>
      <p:pic>
        <p:nvPicPr>
          <p:cNvPr id="4" name="Obraz 3" descr="http://grafik.rp.pl/grafika2/989515,9.jpg"/>
          <p:cNvPicPr/>
          <p:nvPr/>
        </p:nvPicPr>
        <p:blipFill>
          <a:blip r:embed="rId2" cstate="print"/>
          <a:srcRect/>
          <a:stretch>
            <a:fillRect/>
          </a:stretch>
        </p:blipFill>
        <p:spPr bwMode="auto">
          <a:xfrm>
            <a:off x="4214810" y="4357694"/>
            <a:ext cx="4929190" cy="25003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chemeClr val="tx2"/>
                </a:solidFill>
              </a:rPr>
              <a:t>Czy konflikt jest potrzebny?</a:t>
            </a:r>
            <a:endParaRPr lang="pl-PL" b="1" i="1" dirty="0">
              <a:solidFill>
                <a:schemeClr val="tx2"/>
              </a:solidFill>
            </a:endParaRPr>
          </a:p>
        </p:txBody>
      </p:sp>
      <p:sp>
        <p:nvSpPr>
          <p:cNvPr id="3" name="Symbol zastępczy zawartości 2"/>
          <p:cNvSpPr>
            <a:spLocks noGrp="1"/>
          </p:cNvSpPr>
          <p:nvPr>
            <p:ph idx="1"/>
          </p:nvPr>
        </p:nvSpPr>
        <p:spPr/>
        <p:txBody>
          <a:bodyPr/>
          <a:lstStyle/>
          <a:p>
            <a:pPr>
              <a:buNone/>
            </a:pPr>
            <a:r>
              <a:rPr lang="pl-PL" dirty="0" smtClean="0"/>
              <a:t>    Konflikty wśród rówieśników i w  rodzinie są  nieuniknione i… potrzebne. Biorą się z tego, że mamy różne potrzeby, punkty widzenia, priorytety i oznaczają, że próbujemy się porozumieć, znaleźć rozwiązanie, że nie rezygnujemy ze swoich potrzeb, pielęgnując przy tym poczucie krzywdy.</a:t>
            </a:r>
          </a:p>
          <a:p>
            <a:pPr>
              <a:buNone/>
            </a:pPr>
            <a:endParaRPr lang="pl-PL" dirty="0"/>
          </a:p>
        </p:txBody>
      </p:sp>
      <p:pic>
        <p:nvPicPr>
          <p:cNvPr id="5" name="Obraz 4" descr="https://encrypted-tbn2.gstatic.com/images?q=tbn:ANd9GcQgfBWO0Z7gxfYUoKQnTjjf0EYnlauPsxESN2avFw8_LFnMM89OFOolA6Cw">
            <a:hlinkClick r:id="rId2"/>
          </p:cNvPr>
          <p:cNvPicPr/>
          <p:nvPr/>
        </p:nvPicPr>
        <p:blipFill>
          <a:blip r:embed="rId3" cstate="print"/>
          <a:srcRect/>
          <a:stretch>
            <a:fillRect/>
          </a:stretch>
        </p:blipFill>
        <p:spPr bwMode="auto">
          <a:xfrm>
            <a:off x="5857884" y="4714884"/>
            <a:ext cx="2428892"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i="1" dirty="0" smtClean="0">
                <a:solidFill>
                  <a:schemeClr val="tx2"/>
                </a:solidFill>
              </a:rPr>
              <a:t>Co należy zrobić gdy doszło do konfliktu? </a:t>
            </a:r>
            <a:endParaRPr lang="pl-PL" b="1" i="1" dirty="0">
              <a:solidFill>
                <a:schemeClr val="tx2"/>
              </a:solidFill>
            </a:endParaRPr>
          </a:p>
        </p:txBody>
      </p:sp>
      <p:sp>
        <p:nvSpPr>
          <p:cNvPr id="3" name="Symbol zastępczy zawartości 2"/>
          <p:cNvSpPr>
            <a:spLocks noGrp="1"/>
          </p:cNvSpPr>
          <p:nvPr>
            <p:ph idx="1"/>
          </p:nvPr>
        </p:nvSpPr>
        <p:spPr/>
        <p:txBody>
          <a:bodyPr/>
          <a:lstStyle/>
          <a:p>
            <a:pPr>
              <a:buNone/>
            </a:pPr>
            <a:r>
              <a:rPr lang="pl-PL" dirty="0" smtClean="0"/>
              <a:t>    W sytuacji konfliktowej, choć jest trudna i bywa bardzo przykra, nie należy udawać, że problem nie istnieje, „zamiatać go pod dywan” w nadziei, że sam zniknie. Konflikt nie powinien być zarzewiem „wojny”. Trzeba poszukać rozwiązań, które uwzględnią potrzeby wszystkich stron.</a:t>
            </a:r>
          </a:p>
          <a:p>
            <a:pPr>
              <a:buNone/>
            </a:pPr>
            <a:endParaRPr lang="pl-PL" dirty="0"/>
          </a:p>
        </p:txBody>
      </p:sp>
      <p:pic>
        <p:nvPicPr>
          <p:cNvPr id="4" name="Obraz 3" descr="https://encrypted-tbn1.gstatic.com/images?q=tbn:ANd9GcQnmTSqCIqRTa0xtMzFzsp1Kw7PPEBvVqglhoXFxFFUeObN5-CIHk9nMwM">
            <a:hlinkClick r:id="rId2"/>
          </p:cNvPr>
          <p:cNvPicPr/>
          <p:nvPr/>
        </p:nvPicPr>
        <p:blipFill>
          <a:blip r:embed="rId3" cstate="print"/>
          <a:srcRect/>
          <a:stretch>
            <a:fillRect/>
          </a:stretch>
        </p:blipFill>
        <p:spPr bwMode="auto">
          <a:xfrm>
            <a:off x="5643570" y="4714884"/>
            <a:ext cx="2143140"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714348" y="714356"/>
            <a:ext cx="8001056" cy="4708981"/>
          </a:xfrm>
          <a:prstGeom prst="rect">
            <a:avLst/>
          </a:prstGeom>
        </p:spPr>
        <p:txBody>
          <a:bodyPr wrap="square">
            <a:spAutoFit/>
          </a:bodyPr>
          <a:lstStyle/>
          <a:p>
            <a:r>
              <a:rPr lang="pl-PL" sz="2400" dirty="0" smtClean="0"/>
              <a:t>Podczas rozwiązywania konfliktu ważne jest, by umieć odróżnić fakty od własnej ich interpretacji  i  zamiast doprowadzać drobną sytuację do rangi konfliktu, dobrze jest wyjaśnić sobie czego od siebie wzajemnie oczekujemy.</a:t>
            </a:r>
          </a:p>
          <a:p>
            <a:r>
              <a:rPr lang="pl-PL" sz="2400" dirty="0" smtClean="0"/>
              <a:t>Sposoby rozstrzygnięcia sporu bywają różne np.:   „rozwiązania  siłowe” takie jak: niszczenie przeciwnika plotkami, „wojna podjazdowa”, czy obrażanie się. Takie metody mogą spowodować chwilową wygraną, ale niszczą relacje, często bezpowrotnie. Konflikty warto </a:t>
            </a:r>
            <a:r>
              <a:rPr lang="pl-PL" sz="2400" b="1" dirty="0" smtClean="0"/>
              <a:t>rozwiązywać uwzględniając interesy obu stron – poprzez zastosowanie negocjacji i strategii wygrana – </a:t>
            </a:r>
            <a:r>
              <a:rPr lang="pl-PL" sz="2400" b="1" dirty="0" err="1" smtClean="0"/>
              <a:t>wygrana</a:t>
            </a:r>
            <a:r>
              <a:rPr lang="pl-PL" sz="2400" b="1" dirty="0" smtClean="0"/>
              <a:t>. </a:t>
            </a:r>
          </a:p>
          <a:p>
            <a:r>
              <a:rPr lang="pl-PL" dirty="0" smtClean="0"/>
              <a:t/>
            </a:r>
            <a:br>
              <a:rPr lang="pl-PL" dirty="0" smtClean="0"/>
            </a:br>
            <a:endParaRPr lang="pl-PL" dirty="0"/>
          </a:p>
        </p:txBody>
      </p:sp>
      <p:pic>
        <p:nvPicPr>
          <p:cNvPr id="4" name="Obraz 3" descr="https://encrypted-tbn3.gstatic.com/images?q=tbn:ANd9GcRDkLoub5hGlWf6pj5O5IMvrl_vCWnz0JhiH5On7dwsDohHsqupy5U6Gkg">
            <a:hlinkClick r:id="rId2"/>
          </p:cNvPr>
          <p:cNvPicPr/>
          <p:nvPr/>
        </p:nvPicPr>
        <p:blipFill>
          <a:blip r:embed="rId3" cstate="print"/>
          <a:srcRect/>
          <a:stretch>
            <a:fillRect/>
          </a:stretch>
        </p:blipFill>
        <p:spPr bwMode="auto">
          <a:xfrm>
            <a:off x="5857884" y="4857760"/>
            <a:ext cx="2357454"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b="1" i="1" dirty="0">
                <a:solidFill>
                  <a:schemeClr val="tx2"/>
                </a:solidFill>
              </a:rPr>
              <a:t>Strategie rozwiązywania konfliktów:</a:t>
            </a:r>
            <a:br>
              <a:rPr lang="pl-PL" b="1" i="1" dirty="0">
                <a:solidFill>
                  <a:schemeClr val="tx2"/>
                </a:solidFill>
              </a:rPr>
            </a:br>
            <a:endParaRPr lang="pl-PL" b="1" i="1" dirty="0">
              <a:solidFill>
                <a:schemeClr val="tx2"/>
              </a:solidFill>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5" y="1417638"/>
            <a:ext cx="7334250" cy="4708525"/>
          </a:xfrm>
          <a:prstGeom prst="rect">
            <a:avLst/>
          </a:prstGeom>
        </p:spPr>
      </p:pic>
      <p:sp>
        <p:nvSpPr>
          <p:cNvPr id="3" name="Symbol zastępczy zawartości 2"/>
          <p:cNvSpPr>
            <a:spLocks noGrp="1"/>
          </p:cNvSpPr>
          <p:nvPr>
            <p:ph idx="1"/>
          </p:nvPr>
        </p:nvSpPr>
        <p:spPr/>
        <p:txBody>
          <a:bodyPr/>
          <a:lstStyle/>
          <a:p>
            <a:r>
              <a:rPr lang="pl-PL" b="1" dirty="0" smtClean="0"/>
              <a:t>Wygrana </a:t>
            </a:r>
            <a:r>
              <a:rPr lang="pl-PL" b="1" dirty="0"/>
              <a:t>– przegrana</a:t>
            </a:r>
          </a:p>
          <a:p>
            <a:r>
              <a:rPr lang="pl-PL" b="1" dirty="0"/>
              <a:t>Przegrana- przegrana</a:t>
            </a:r>
          </a:p>
          <a:p>
            <a:r>
              <a:rPr lang="pl-PL" b="1" dirty="0"/>
              <a:t>Wygrana - wygrana</a:t>
            </a:r>
            <a:endParaRPr lang="pl-PL" dirty="0"/>
          </a:p>
          <a:p>
            <a:endParaRPr lang="pl-PL" dirty="0"/>
          </a:p>
        </p:txBody>
      </p:sp>
    </p:spTree>
    <p:extLst>
      <p:ext uri="{BB962C8B-B14F-4D97-AF65-F5344CB8AC3E}">
        <p14:creationId xmlns:p14="http://schemas.microsoft.com/office/powerpoint/2010/main" val="251977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i="1" dirty="0" smtClean="0">
                <a:solidFill>
                  <a:schemeClr val="tx2"/>
                </a:solidFill>
              </a:rPr>
              <a:t>Wygrana - </a:t>
            </a:r>
            <a:r>
              <a:rPr lang="pl-PL" b="1" i="1" dirty="0" err="1" smtClean="0">
                <a:solidFill>
                  <a:schemeClr val="tx2"/>
                </a:solidFill>
              </a:rPr>
              <a:t>wygrana</a:t>
            </a:r>
            <a:endParaRPr lang="pl-PL" b="1" i="1" dirty="0">
              <a:solidFill>
                <a:schemeClr val="tx2"/>
              </a:solidFill>
            </a:endParaRPr>
          </a:p>
        </p:txBody>
      </p:sp>
      <p:sp>
        <p:nvSpPr>
          <p:cNvPr id="3" name="Symbol zastępczy zawartości 2"/>
          <p:cNvSpPr>
            <a:spLocks noGrp="1"/>
          </p:cNvSpPr>
          <p:nvPr>
            <p:ph idx="1"/>
          </p:nvPr>
        </p:nvSpPr>
        <p:spPr/>
        <p:txBody>
          <a:bodyPr/>
          <a:lstStyle/>
          <a:p>
            <a:pPr>
              <a:buNone/>
            </a:pPr>
            <a:r>
              <a:rPr lang="pl-PL" b="1" i="1" dirty="0" smtClean="0"/>
              <a:t>   Strategia wygrana-wygrana polega na poszukiwaniu rozwiązań korzystnych lub możliwych do zaakceptowania dla wszystkich stron.</a:t>
            </a:r>
            <a:endParaRPr lang="pl-PL" dirty="0" smtClean="0"/>
          </a:p>
          <a:p>
            <a:pPr>
              <a:buNone/>
            </a:pPr>
            <a:endParaRPr lang="pl-PL" dirty="0"/>
          </a:p>
        </p:txBody>
      </p:sp>
      <p:pic>
        <p:nvPicPr>
          <p:cNvPr id="5" name="Obraz 4" descr="https://encrypted-tbn1.gstatic.com/images?q=tbn:ANd9GcSE6NYsN7FGilH42ur9EfhPM2opiO85oK7-e_7qx15ml9fV_nMDtQL9O78">
            <a:hlinkClick r:id="rId2"/>
          </p:cNvPr>
          <p:cNvPicPr/>
          <p:nvPr/>
        </p:nvPicPr>
        <p:blipFill>
          <a:blip r:embed="rId3" cstate="print"/>
          <a:srcRect/>
          <a:stretch>
            <a:fillRect/>
          </a:stretch>
        </p:blipFill>
        <p:spPr bwMode="auto">
          <a:xfrm>
            <a:off x="5508104" y="3645024"/>
            <a:ext cx="2635796" cy="27129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i="1" dirty="0" smtClean="0">
                <a:solidFill>
                  <a:schemeClr val="tx2"/>
                </a:solidFill>
              </a:rPr>
              <a:t>ETAPY ROZWIĄZYWANIA KONFLIKTÓW, </a:t>
            </a:r>
            <a:br>
              <a:rPr lang="pl-PL" b="1" i="1" dirty="0" smtClean="0">
                <a:solidFill>
                  <a:schemeClr val="tx2"/>
                </a:solidFill>
              </a:rPr>
            </a:br>
            <a:r>
              <a:rPr lang="pl-PL" b="1" i="1" dirty="0" smtClean="0">
                <a:solidFill>
                  <a:schemeClr val="tx2"/>
                </a:solidFill>
              </a:rPr>
              <a:t>STRATEGIA WYGRNA-WYGRANA:</a:t>
            </a:r>
            <a:endParaRPr lang="pl-PL" i="1" dirty="0">
              <a:solidFill>
                <a:schemeClr val="tx2"/>
              </a:solidFill>
            </a:endParaRPr>
          </a:p>
        </p:txBody>
      </p:sp>
      <p:sp>
        <p:nvSpPr>
          <p:cNvPr id="3" name="Symbol zastępczy zawartości 2"/>
          <p:cNvSpPr>
            <a:spLocks noGrp="1"/>
          </p:cNvSpPr>
          <p:nvPr>
            <p:ph idx="1"/>
          </p:nvPr>
        </p:nvSpPr>
        <p:spPr/>
        <p:txBody>
          <a:bodyPr>
            <a:normAutofit fontScale="70000" lnSpcReduction="20000"/>
          </a:bodyPr>
          <a:lstStyle/>
          <a:p>
            <a:pPr>
              <a:buNone/>
            </a:pPr>
            <a:endParaRPr lang="pl-PL" b="1" dirty="0" smtClean="0"/>
          </a:p>
          <a:p>
            <a:pPr>
              <a:buNone/>
            </a:pPr>
            <a:endParaRPr lang="pl-PL" b="1" dirty="0" smtClean="0"/>
          </a:p>
          <a:p>
            <a:pPr>
              <a:buNone/>
            </a:pPr>
            <a:endParaRPr lang="pl-PL" b="1" dirty="0"/>
          </a:p>
          <a:p>
            <a:pPr>
              <a:buNone/>
            </a:pPr>
            <a:r>
              <a:rPr lang="pl-PL" b="1" dirty="0" smtClean="0"/>
              <a:t>1. Rozpoznać </a:t>
            </a:r>
            <a:r>
              <a:rPr lang="pl-PL" b="1" dirty="0"/>
              <a:t>konflikt i go nazwać</a:t>
            </a:r>
            <a:r>
              <a:rPr lang="pl-PL" b="1" dirty="0" smtClean="0"/>
              <a:t>.</a:t>
            </a:r>
          </a:p>
          <a:p>
            <a:pPr>
              <a:buNone/>
            </a:pPr>
            <a:r>
              <a:rPr lang="pl-PL" b="1" dirty="0" smtClean="0"/>
              <a:t>2</a:t>
            </a:r>
            <a:r>
              <a:rPr lang="pl-PL" b="1" dirty="0"/>
              <a:t>. Okazać drugiej osobie, że rozumie się jej uczucia i potrzeby</a:t>
            </a:r>
            <a:r>
              <a:rPr lang="pl-PL" b="1" dirty="0" smtClean="0"/>
              <a:t>.</a:t>
            </a:r>
          </a:p>
          <a:p>
            <a:pPr>
              <a:buNone/>
            </a:pPr>
            <a:r>
              <a:rPr lang="pl-PL" b="1" dirty="0"/>
              <a:t>3. Wspólnie poszukać możliwych rozwiązań</a:t>
            </a:r>
            <a:r>
              <a:rPr lang="pl-PL" b="1" dirty="0" smtClean="0"/>
              <a:t>.</a:t>
            </a:r>
          </a:p>
          <a:p>
            <a:pPr>
              <a:buNone/>
            </a:pPr>
            <a:r>
              <a:rPr lang="pl-PL" b="1" dirty="0"/>
              <a:t>4. Krytycznie ocenić propozycje rozwiązań</a:t>
            </a:r>
            <a:r>
              <a:rPr lang="pl-PL" b="1" dirty="0" smtClean="0"/>
              <a:t>.</a:t>
            </a:r>
          </a:p>
          <a:p>
            <a:pPr>
              <a:buNone/>
            </a:pPr>
            <a:r>
              <a:rPr lang="pl-PL" b="1" dirty="0"/>
              <a:t>5. Zdecydować się na najlepsze rozwiązanie</a:t>
            </a:r>
            <a:r>
              <a:rPr lang="pl-PL" b="1" dirty="0" smtClean="0"/>
              <a:t>.</a:t>
            </a:r>
          </a:p>
          <a:p>
            <a:pPr>
              <a:buNone/>
            </a:pPr>
            <a:r>
              <a:rPr lang="pl-PL" b="1" dirty="0"/>
              <a:t>6. Wykonać powziętą decyzję. </a:t>
            </a:r>
            <a:r>
              <a:rPr lang="pl-PL" dirty="0"/>
              <a:t/>
            </a:r>
            <a:br>
              <a:rPr lang="pl-PL" dirty="0"/>
            </a:br>
            <a:r>
              <a:rPr lang="pl-PL" dirty="0"/>
              <a:t/>
            </a:r>
            <a:br>
              <a:rPr lang="pl-PL" dirty="0"/>
            </a:br>
            <a:r>
              <a:rPr lang="pl-PL" b="1" dirty="0"/>
              <a:t> </a:t>
            </a:r>
            <a:br>
              <a:rPr lang="pl-PL" b="1" dirty="0"/>
            </a:br>
            <a:r>
              <a:rPr lang="pl-PL" b="1" dirty="0"/>
              <a:t/>
            </a:r>
            <a:br>
              <a:rPr lang="pl-PL" b="1" dirty="0"/>
            </a:br>
            <a:endParaRPr lang="pl-PL" dirty="0" smtClean="0"/>
          </a:p>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244</Words>
  <Application>Microsoft Office PowerPoint</Application>
  <PresentationFormat>Pokaz na ekranie (4:3)</PresentationFormat>
  <Paragraphs>38</Paragraphs>
  <Slides>11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11</vt:i4>
      </vt:variant>
    </vt:vector>
  </HeadingPairs>
  <TitlesOfParts>
    <vt:vector size="14" baseType="lpstr">
      <vt:lpstr>Arial</vt:lpstr>
      <vt:lpstr>Calibri</vt:lpstr>
      <vt:lpstr>Motyw pakietu Office</vt:lpstr>
      <vt:lpstr>Strategia rozwiązywania konfliktów.</vt:lpstr>
      <vt:lpstr>Co to jest konflikt?</vt:lpstr>
      <vt:lpstr>Jak można rozwiązać konflikt?</vt:lpstr>
      <vt:lpstr>Czy konflikt jest potrzebny?</vt:lpstr>
      <vt:lpstr>Co należy zrobić gdy doszło do konfliktu? </vt:lpstr>
      <vt:lpstr>Prezentacja programu PowerPoint</vt:lpstr>
      <vt:lpstr> Strategie rozwiązywania konfliktów: </vt:lpstr>
      <vt:lpstr>Wygrana - wygrana</vt:lpstr>
      <vt:lpstr> ETAPY ROZWIĄZYWANIA KONFLIKTÓW,  STRATEGIA WYGRNA-WYGRANA:</vt:lpstr>
      <vt:lpstr>Pamiętaj!!!!!!!!</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to jest konflikt?</dc:title>
  <dc:creator>Admin</dc:creator>
  <cp:lastModifiedBy>Alina Brogowska</cp:lastModifiedBy>
  <cp:revision>21</cp:revision>
  <dcterms:created xsi:type="dcterms:W3CDTF">2014-11-24T20:46:47Z</dcterms:created>
  <dcterms:modified xsi:type="dcterms:W3CDTF">2021-05-28T11:29:22Z</dcterms:modified>
</cp:coreProperties>
</file>