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5"/>
  </p:notesMasterIdLst>
  <p:sldIdLst>
    <p:sldId id="256" r:id="rId2"/>
    <p:sldId id="278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80" r:id="rId11"/>
    <p:sldId id="264" r:id="rId12"/>
    <p:sldId id="265" r:id="rId13"/>
    <p:sldId id="266" r:id="rId14"/>
    <p:sldId id="268" r:id="rId15"/>
    <p:sldId id="267" r:id="rId16"/>
    <p:sldId id="269" r:id="rId17"/>
    <p:sldId id="270" r:id="rId18"/>
    <p:sldId id="276" r:id="rId19"/>
    <p:sldId id="271" r:id="rId20"/>
    <p:sldId id="275" r:id="rId21"/>
    <p:sldId id="273" r:id="rId22"/>
    <p:sldId id="272" r:id="rId23"/>
    <p:sldId id="274" r:id="rId24"/>
    <p:sldId id="277" r:id="rId25"/>
    <p:sldId id="282" r:id="rId26"/>
    <p:sldId id="279" r:id="rId27"/>
    <p:sldId id="281" r:id="rId28"/>
    <p:sldId id="285" r:id="rId29"/>
    <p:sldId id="288" r:id="rId30"/>
    <p:sldId id="284" r:id="rId31"/>
    <p:sldId id="286" r:id="rId32"/>
    <p:sldId id="287" r:id="rId33"/>
    <p:sldId id="289" r:id="rId3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88EE8A-D80A-4CEB-8B64-3659CBA0876C}" type="datetimeFigureOut">
              <a:rPr lang="pl-PL" smtClean="0"/>
              <a:pPr/>
              <a:t>30.03.2020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252F5-B771-4495-B513-8A5C4F1AFB4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252F5-B771-4495-B513-8A5C4F1AFB4F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40336-63AF-4C20-8E65-4BDAE2261242}" type="datetimeFigureOut">
              <a:rPr lang="pl-PL" smtClean="0"/>
              <a:pPr/>
              <a:t>30.03.2020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1EF2-9B0C-4FD2-8542-0EF4B5DA4DD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40336-63AF-4C20-8E65-4BDAE2261242}" type="datetimeFigureOut">
              <a:rPr lang="pl-PL" smtClean="0"/>
              <a:pPr/>
              <a:t>30.03.2020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1EF2-9B0C-4FD2-8542-0EF4B5DA4DD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40336-63AF-4C20-8E65-4BDAE2261242}" type="datetimeFigureOut">
              <a:rPr lang="pl-PL" smtClean="0"/>
              <a:pPr/>
              <a:t>30.03.2020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1EF2-9B0C-4FD2-8542-0EF4B5DA4DD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40336-63AF-4C20-8E65-4BDAE2261242}" type="datetimeFigureOut">
              <a:rPr lang="pl-PL" smtClean="0"/>
              <a:pPr/>
              <a:t>30.03.2020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1EF2-9B0C-4FD2-8542-0EF4B5DA4DD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40336-63AF-4C20-8E65-4BDAE2261242}" type="datetimeFigureOut">
              <a:rPr lang="pl-PL" smtClean="0"/>
              <a:pPr/>
              <a:t>30.03.2020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1EF2-9B0C-4FD2-8542-0EF4B5DA4DD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40336-63AF-4C20-8E65-4BDAE2261242}" type="datetimeFigureOut">
              <a:rPr lang="pl-PL" smtClean="0"/>
              <a:pPr/>
              <a:t>30.03.2020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1EF2-9B0C-4FD2-8542-0EF4B5DA4DD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40336-63AF-4C20-8E65-4BDAE2261242}" type="datetimeFigureOut">
              <a:rPr lang="pl-PL" smtClean="0"/>
              <a:pPr/>
              <a:t>30.03.2020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1EF2-9B0C-4FD2-8542-0EF4B5DA4DD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40336-63AF-4C20-8E65-4BDAE2261242}" type="datetimeFigureOut">
              <a:rPr lang="pl-PL" smtClean="0"/>
              <a:pPr/>
              <a:t>30.03.2020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1EF2-9B0C-4FD2-8542-0EF4B5DA4DD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40336-63AF-4C20-8E65-4BDAE2261242}" type="datetimeFigureOut">
              <a:rPr lang="pl-PL" smtClean="0"/>
              <a:pPr/>
              <a:t>30.03.2020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1EF2-9B0C-4FD2-8542-0EF4B5DA4DD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40336-63AF-4C20-8E65-4BDAE2261242}" type="datetimeFigureOut">
              <a:rPr lang="pl-PL" smtClean="0"/>
              <a:pPr/>
              <a:t>30.03.2020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1EF2-9B0C-4FD2-8542-0EF4B5DA4DD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40336-63AF-4C20-8E65-4BDAE2261242}" type="datetimeFigureOut">
              <a:rPr lang="pl-PL" smtClean="0"/>
              <a:pPr/>
              <a:t>30.03.2020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A221EF2-9B0C-4FD2-8542-0EF4B5DA4DD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440336-63AF-4C20-8E65-4BDAE2261242}" type="datetimeFigureOut">
              <a:rPr lang="pl-PL" smtClean="0"/>
              <a:pPr/>
              <a:t>30.03.2020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A221EF2-9B0C-4FD2-8542-0EF4B5DA4DD2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2357430"/>
            <a:ext cx="8305800" cy="1143000"/>
          </a:xfrm>
        </p:spPr>
        <p:txBody>
          <a:bodyPr>
            <a:noAutofit/>
          </a:bodyPr>
          <a:lstStyle/>
          <a:p>
            <a:r>
              <a:rPr lang="pl-PL" sz="8000" b="1" dirty="0" smtClean="0">
                <a:latin typeface="Castellar" pitchFamily="18" charset="0"/>
              </a:rPr>
              <a:t/>
            </a:r>
            <a:br>
              <a:rPr lang="pl-PL" sz="8000" b="1" dirty="0" smtClean="0">
                <a:latin typeface="Castellar" pitchFamily="18" charset="0"/>
              </a:rPr>
            </a:br>
            <a:r>
              <a:rPr lang="pl-PL" sz="8000" b="1" dirty="0" smtClean="0">
                <a:latin typeface="Castellar" pitchFamily="18" charset="0"/>
              </a:rPr>
              <a:t>Stolice</a:t>
            </a:r>
            <a:r>
              <a:rPr lang="pl-PL" sz="8800" b="1" dirty="0" smtClean="0">
                <a:latin typeface="Castellar" pitchFamily="18" charset="0"/>
              </a:rPr>
              <a:t> Polski</a:t>
            </a:r>
            <a:endParaRPr lang="pl-PL" sz="8800" b="1" dirty="0">
              <a:latin typeface="Castellar" pitchFamily="18" charset="0"/>
            </a:endParaRPr>
          </a:p>
        </p:txBody>
      </p:sp>
      <p:sp>
        <p:nvSpPr>
          <p:cNvPr id="4" name="Podtytuł 3"/>
          <p:cNvSpPr>
            <a:spLocks noGrp="1"/>
          </p:cNvSpPr>
          <p:nvPr>
            <p:ph type="subTitle" idx="4294967295"/>
          </p:nvPr>
        </p:nvSpPr>
        <p:spPr>
          <a:xfrm>
            <a:off x="214282" y="4071942"/>
            <a:ext cx="8643998" cy="175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3600" b="1" dirty="0" smtClean="0">
                <a:latin typeface="Castellar" pitchFamily="18" charset="0"/>
              </a:rPr>
              <a:t>Gniezno, Kraków, Warszawa</a:t>
            </a:r>
            <a:endParaRPr lang="pl-PL" sz="3600" b="1" dirty="0">
              <a:latin typeface="Castellar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142976" y="1000108"/>
            <a:ext cx="7000924" cy="140493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3600" b="1" i="1" dirty="0" smtClean="0"/>
              <a:t>Zjazd gnieźnieński w roku 1000</a:t>
            </a:r>
            <a:endParaRPr lang="pl-PL" sz="3600" dirty="0"/>
          </a:p>
        </p:txBody>
      </p:sp>
      <p:pic>
        <p:nvPicPr>
          <p:cNvPr id="5" name="Obraz 4" descr="1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2571744"/>
            <a:ext cx="5583338" cy="328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8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2285992"/>
            <a:ext cx="4500594" cy="4342671"/>
          </a:xfrm>
          <a:prstGeom prst="rect">
            <a:avLst/>
          </a:prstGeom>
        </p:spPr>
      </p:pic>
      <p:sp>
        <p:nvSpPr>
          <p:cNvPr id="7" name="Symbol zastępczy zawartości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buNone/>
            </a:pPr>
            <a:r>
              <a:rPr lang="pl-PL" b="1" i="1" dirty="0" smtClean="0"/>
              <a:t>   </a:t>
            </a:r>
          </a:p>
          <a:p>
            <a:pPr algn="ctr">
              <a:buNone/>
            </a:pPr>
            <a:r>
              <a:rPr lang="pl-PL" b="1" i="1" dirty="0" smtClean="0"/>
              <a:t> </a:t>
            </a:r>
            <a:r>
              <a:rPr lang="pl-PL" sz="3600" b="1" dirty="0" smtClean="0">
                <a:latin typeface="+mn-lt"/>
              </a:rPr>
              <a:t>W </a:t>
            </a:r>
            <a:r>
              <a:rPr lang="pl-PL" sz="3600" b="1" dirty="0" smtClean="0">
                <a:latin typeface="+mn-lt"/>
              </a:rPr>
              <a:t>1025r </a:t>
            </a:r>
            <a:r>
              <a:rPr lang="pl-PL" sz="3600" b="1" dirty="0" smtClean="0">
                <a:latin typeface="+mn-lt"/>
              </a:rPr>
              <a:t>odbyła się pierwsza koronacja króla Polski Bolesława Chrobrego</a:t>
            </a:r>
            <a:endParaRPr lang="pl-PL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357187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9600" b="1" dirty="0" smtClean="0">
                <a:latin typeface="Castellar" pitchFamily="18" charset="0"/>
              </a:rPr>
              <a:t/>
            </a:r>
            <a:br>
              <a:rPr lang="pl-PL" sz="9600" b="1" dirty="0" smtClean="0">
                <a:latin typeface="Castellar" pitchFamily="18" charset="0"/>
              </a:rPr>
            </a:br>
            <a:r>
              <a:rPr lang="pl-PL" sz="9600" b="1" dirty="0" smtClean="0">
                <a:latin typeface="Castellar" pitchFamily="18" charset="0"/>
              </a:rPr>
              <a:t/>
            </a:r>
            <a:br>
              <a:rPr lang="pl-PL" sz="9600" b="1" dirty="0" smtClean="0">
                <a:latin typeface="Castellar" pitchFamily="18" charset="0"/>
              </a:rPr>
            </a:br>
            <a:r>
              <a:rPr lang="pl-PL" sz="9600" b="1" dirty="0" smtClean="0">
                <a:latin typeface="Castellar" pitchFamily="18" charset="0"/>
              </a:rPr>
              <a:t/>
            </a:r>
            <a:br>
              <a:rPr lang="pl-PL" sz="9600" b="1" dirty="0" smtClean="0">
                <a:latin typeface="Castellar" pitchFamily="18" charset="0"/>
              </a:rPr>
            </a:br>
            <a:r>
              <a:rPr lang="pl-PL" sz="9600" b="1" dirty="0" smtClean="0">
                <a:latin typeface="Castellar" pitchFamily="18" charset="0"/>
              </a:rPr>
              <a:t>ZABYTKI</a:t>
            </a:r>
            <a:r>
              <a:rPr lang="pl-PL" sz="9600" b="1" dirty="0" smtClean="0">
                <a:latin typeface="Castellar" pitchFamily="18" charset="0"/>
              </a:rPr>
              <a:t/>
            </a:r>
            <a:br>
              <a:rPr lang="pl-PL" sz="9600" b="1" dirty="0" smtClean="0">
                <a:latin typeface="Castellar" pitchFamily="18" charset="0"/>
              </a:rPr>
            </a:br>
            <a:r>
              <a:rPr lang="pl-PL" sz="9600" b="1" dirty="0" smtClean="0">
                <a:latin typeface="Castellar" pitchFamily="18" charset="0"/>
              </a:rPr>
              <a:t>GNIZNA</a:t>
            </a:r>
            <a:endParaRPr lang="pl-PL" sz="9600" b="1" dirty="0">
              <a:latin typeface="Castellar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pl-PL" sz="5400" b="1" dirty="0" smtClean="0">
                <a:latin typeface="+mn-lt"/>
              </a:rPr>
              <a:t>KATEDRA </a:t>
            </a:r>
            <a:endParaRPr lang="pl-PL" sz="5400" b="1" dirty="0">
              <a:latin typeface="+mn-lt"/>
            </a:endParaRPr>
          </a:p>
        </p:txBody>
      </p:sp>
      <p:pic>
        <p:nvPicPr>
          <p:cNvPr id="4" name="Symbol zastępczy zawartości 3" descr="7.jf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04962" y="2828131"/>
            <a:ext cx="1743075" cy="2619375"/>
          </a:xfrm>
        </p:spPr>
      </p:pic>
      <p:sp>
        <p:nvSpPr>
          <p:cNvPr id="5" name="Symbol zastępczy tekstu 4"/>
          <p:cNvSpPr>
            <a:spLocks noGrp="1"/>
          </p:cNvSpPr>
          <p:nvPr>
            <p:ph sz="half" idx="2"/>
          </p:nvPr>
        </p:nvSpPr>
        <p:spPr>
          <a:xfrm>
            <a:off x="4643438" y="1524000"/>
            <a:ext cx="4290250" cy="466344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l-PL" b="1" dirty="0" smtClean="0"/>
              <a:t>    </a:t>
            </a:r>
            <a:r>
              <a:rPr lang="pl-PL" b="1" dirty="0" smtClean="0">
                <a:latin typeface="Gill Sans MT" pitchFamily="34" charset="-18"/>
              </a:rPr>
              <a:t>Bazylika prymasowska Wniebowzięcia Najświętszej Maryi Panny w Gnieźnie  </a:t>
            </a:r>
          </a:p>
          <a:p>
            <a:pPr>
              <a:buNone/>
            </a:pPr>
            <a:r>
              <a:rPr lang="pl-PL" b="1" dirty="0" smtClean="0">
                <a:latin typeface="Gill Sans MT" pitchFamily="34" charset="-18"/>
              </a:rPr>
              <a:t>    – gotycki kościół katedralny znajdujący się na Wzgórzu Lecha w Gnieźnie. Katedra wielokrotnie była miejscem koronacji królów polskich. </a:t>
            </a:r>
          </a:p>
          <a:p>
            <a:pPr>
              <a:buNone/>
            </a:pPr>
            <a:r>
              <a:rPr lang="pl-PL" b="1" dirty="0" smtClean="0">
                <a:latin typeface="Gill Sans MT" pitchFamily="34" charset="-18"/>
              </a:rPr>
              <a:t>   16 września 1994 r. obiekt został wpisany na listę Pomników historii.</a:t>
            </a:r>
            <a:endParaRPr lang="pl-PL" b="1" dirty="0">
              <a:latin typeface="Gill Sans MT" pitchFamily="34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l-PL" sz="4800" b="1" dirty="0" smtClean="0">
                <a:effectLst/>
                <a:latin typeface="+mn-lt"/>
              </a:rPr>
              <a:t>DRZWI</a:t>
            </a:r>
            <a:r>
              <a:rPr lang="pl-PL" sz="4800" b="1" dirty="0" smtClean="0">
                <a:latin typeface="+mn-lt"/>
              </a:rPr>
              <a:t> GNIEŹNIEŃSKIE</a:t>
            </a:r>
            <a:endParaRPr lang="pl-PL" sz="4800" b="1" dirty="0">
              <a:latin typeface="+mn-lt"/>
            </a:endParaRPr>
          </a:p>
        </p:txBody>
      </p:sp>
      <p:pic>
        <p:nvPicPr>
          <p:cNvPr id="8" name="Symbol zastępczy zawartości 7" descr="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46756" y="1920875"/>
            <a:ext cx="2259487" cy="4433888"/>
          </a:xfrm>
        </p:spPr>
      </p:pic>
      <p:sp>
        <p:nvSpPr>
          <p:cNvPr id="10" name="Symbol zastępczy zawartości 9"/>
          <p:cNvSpPr>
            <a:spLocks noGrp="1"/>
          </p:cNvSpPr>
          <p:nvPr>
            <p:ph sz="half" idx="2"/>
          </p:nvPr>
        </p:nvSpPr>
        <p:spPr>
          <a:xfrm>
            <a:off x="4286248" y="2194560"/>
            <a:ext cx="3933060" cy="46634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   </a:t>
            </a:r>
            <a:r>
              <a:rPr lang="pl-PL" b="1" dirty="0" smtClean="0"/>
              <a:t>Unikatowy zabytek romańskiej sztuki odlewniczej, wykonany za panowania księcia Mieszka III Starego.</a:t>
            </a:r>
          </a:p>
          <a:p>
            <a:pPr>
              <a:buNone/>
            </a:pPr>
            <a:r>
              <a:rPr lang="pl-PL" b="1" dirty="0" smtClean="0"/>
              <a:t>   Jest na nich przedstawione życie św. Wojciecha. 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latin typeface="+mn-lt"/>
              </a:rPr>
              <a:t>POMNIK BOLESŁAWA CHROBREGO</a:t>
            </a:r>
            <a:endParaRPr lang="pl-PL" b="1" dirty="0">
              <a:latin typeface="+mn-lt"/>
            </a:endParaRPr>
          </a:p>
        </p:txBody>
      </p:sp>
      <p:pic>
        <p:nvPicPr>
          <p:cNvPr id="5" name="Symbol zastępczy zawartości 4" descr="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85786" y="2000240"/>
            <a:ext cx="3357586" cy="4500595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357686" y="2643182"/>
            <a:ext cx="4038600" cy="4434840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   </a:t>
            </a:r>
            <a:r>
              <a:rPr lang="pl-PL" b="1" dirty="0" smtClean="0"/>
              <a:t>Monument stoi w najbliższym sąsiedztwie bazyliki prymasowskiej, na Wzgórzu Lecha.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latin typeface="+mn-lt"/>
              </a:rPr>
              <a:t>SARKOFAG ŚW. WOJCIECHA</a:t>
            </a:r>
            <a:endParaRPr lang="pl-PL" b="1" dirty="0">
              <a:latin typeface="+mn-lt"/>
            </a:endParaRPr>
          </a:p>
        </p:txBody>
      </p:sp>
      <p:pic>
        <p:nvPicPr>
          <p:cNvPr id="10" name="Symbol zastępczy zawartości 9" descr="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2357430"/>
            <a:ext cx="4936725" cy="3286148"/>
          </a:xfrm>
        </p:spPr>
      </p:pic>
      <p:sp>
        <p:nvSpPr>
          <p:cNvPr id="8" name="Symbol zastępczy zawartości 7"/>
          <p:cNvSpPr>
            <a:spLocks noGrp="1"/>
          </p:cNvSpPr>
          <p:nvPr>
            <p:ph sz="half" idx="2"/>
          </p:nvPr>
        </p:nvSpPr>
        <p:spPr>
          <a:xfrm>
            <a:off x="5357818" y="2571744"/>
            <a:ext cx="3657600" cy="4663440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   </a:t>
            </a:r>
            <a:r>
              <a:rPr lang="pl-PL" b="1" dirty="0" smtClean="0"/>
              <a:t>Sarkofag znajduje się przy ołtarzu w Katedrze. Znajdują się tu szczątki Biskupa Wojciecha.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6600" b="1" dirty="0" smtClean="0">
                <a:latin typeface="Castellar" pitchFamily="18" charset="0"/>
              </a:rPr>
              <a:t>KRAKÓW</a:t>
            </a:r>
            <a:endParaRPr lang="pl-PL" sz="6600" b="1" dirty="0">
              <a:latin typeface="Castellar" pitchFamily="18" charset="0"/>
            </a:endParaRPr>
          </a:p>
        </p:txBody>
      </p:sp>
      <p:pic>
        <p:nvPicPr>
          <p:cNvPr id="8" name="Symbol zastępczy zawartości 7" descr="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3517" y="1935163"/>
            <a:ext cx="6656966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>
          <a:xfrm>
            <a:off x="4286248" y="1643050"/>
            <a:ext cx="4500562" cy="50006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b="1" dirty="0" smtClean="0"/>
              <a:t> </a:t>
            </a:r>
            <a:r>
              <a:rPr lang="pl-PL" b="1" dirty="0" smtClean="0"/>
              <a:t>  Kraków </a:t>
            </a:r>
            <a:r>
              <a:rPr lang="pl-PL" b="1" dirty="0" smtClean="0"/>
              <a:t>został stolicą Polski w XI w.</a:t>
            </a:r>
            <a:br>
              <a:rPr lang="pl-PL" b="1" dirty="0" smtClean="0"/>
            </a:br>
            <a:r>
              <a:rPr lang="pl-PL" b="1" dirty="0" smtClean="0"/>
              <a:t>Stolicę z Gniezna do Krakowa przeniósł król Kazimierz Odnowiciel.</a:t>
            </a:r>
            <a:br>
              <a:rPr lang="pl-PL" b="1" dirty="0" smtClean="0"/>
            </a:br>
            <a:r>
              <a:rPr lang="pl-PL" b="1" dirty="0" smtClean="0"/>
              <a:t>Legendarnym założycielem i władcą Krakowa był książę Krak.</a:t>
            </a:r>
            <a:endParaRPr lang="pl-PL" dirty="0"/>
          </a:p>
        </p:txBody>
      </p:sp>
      <p:pic>
        <p:nvPicPr>
          <p:cNvPr id="6" name="Obraz 5" descr="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000108"/>
            <a:ext cx="3071834" cy="53352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40114"/>
          </a:xfrm>
        </p:spPr>
        <p:txBody>
          <a:bodyPr>
            <a:noAutofit/>
          </a:bodyPr>
          <a:lstStyle/>
          <a:p>
            <a:pPr algn="ctr"/>
            <a:r>
              <a:rPr lang="pl-PL" sz="8000" b="1" dirty="0" smtClean="0">
                <a:latin typeface="Castellar" pitchFamily="18" charset="0"/>
              </a:rPr>
              <a:t>ZABTKI KRAKOWA</a:t>
            </a:r>
            <a:endParaRPr lang="pl-PL" sz="8000" b="1" dirty="0">
              <a:latin typeface="Castellar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6000" b="1" dirty="0" smtClean="0">
                <a:latin typeface="Castellar" pitchFamily="18" charset="0"/>
              </a:rPr>
              <a:t>GNIEZNO</a:t>
            </a:r>
            <a:endParaRPr lang="pl-PL" sz="6000" b="1" dirty="0">
              <a:latin typeface="Castellar" pitchFamily="18" charset="0"/>
            </a:endParaRPr>
          </a:p>
        </p:txBody>
      </p:sp>
      <p:pic>
        <p:nvPicPr>
          <p:cNvPr id="4" name="Obraz 3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928802"/>
            <a:ext cx="7848600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latin typeface="+mn-lt"/>
              </a:rPr>
              <a:t>KOPIEC KRAKUSA</a:t>
            </a:r>
            <a:endParaRPr lang="pl-PL" b="1" dirty="0">
              <a:latin typeface="+mn-lt"/>
            </a:endParaRPr>
          </a:p>
        </p:txBody>
      </p:sp>
      <p:pic>
        <p:nvPicPr>
          <p:cNvPr id="7" name="Symbol zastępczy zawartości 6" descr="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2428868"/>
            <a:ext cx="4498398" cy="3000396"/>
          </a:xfrm>
        </p:spPr>
      </p:pic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>
          <a:xfrm>
            <a:off x="4786314" y="2643182"/>
            <a:ext cx="4038600" cy="4434840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   </a:t>
            </a:r>
            <a:r>
              <a:rPr lang="pl-PL" b="1" dirty="0" smtClean="0"/>
              <a:t>Kopiec znajdujący się w Krakowie, na prawym brzegu Wisły.  To najstarszy kopiec Krakowa i największy prehistoryczny kopiec w Polsce.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85720" y="357166"/>
            <a:ext cx="8229600" cy="1143000"/>
          </a:xfrm>
        </p:spPr>
        <p:txBody>
          <a:bodyPr/>
          <a:lstStyle/>
          <a:p>
            <a:pPr algn="ctr"/>
            <a:r>
              <a:rPr lang="pl-PL" b="1" dirty="0" smtClean="0">
                <a:latin typeface="+mn-lt"/>
              </a:rPr>
              <a:t>KOŚCIÓŁ MARIACKI</a:t>
            </a:r>
            <a:endParaRPr lang="pl-PL" dirty="0">
              <a:latin typeface="+mn-lt"/>
            </a:endParaRPr>
          </a:p>
        </p:txBody>
      </p:sp>
      <p:pic>
        <p:nvPicPr>
          <p:cNvPr id="7" name="Symbol zastępczy zawartości 6" descr="11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118519"/>
            <a:ext cx="4038600" cy="4038600"/>
          </a:xfrm>
        </p:spPr>
      </p:pic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>
          <a:xfrm>
            <a:off x="5000628" y="1524000"/>
            <a:ext cx="3933060" cy="511971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pl-PL" dirty="0" smtClean="0"/>
              <a:t>    </a:t>
            </a:r>
            <a:r>
              <a:rPr lang="pl-PL" b="1" dirty="0" smtClean="0"/>
              <a:t>Archiprezbiterialny kościół Wniebowzięcia Najświętszej Marii Panny, zwany też bazyliką, zbudowany na przełomie XIV i XV wieku. Głównym akcentem w tym kościele jest niewątpliwie ołtarz główny, który został wykonany przez słynnego Wita Stwosza.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229600" cy="1143000"/>
          </a:xfrm>
        </p:spPr>
        <p:txBody>
          <a:bodyPr/>
          <a:lstStyle/>
          <a:p>
            <a:pPr algn="ctr"/>
            <a:r>
              <a:rPr lang="pl-PL" b="1" dirty="0" smtClean="0">
                <a:latin typeface="+mn-lt"/>
              </a:rPr>
              <a:t>SUKIENNICE</a:t>
            </a:r>
            <a:endParaRPr lang="pl-PL" b="1" dirty="0">
              <a:latin typeface="+mn-lt"/>
            </a:endParaRPr>
          </a:p>
        </p:txBody>
      </p:sp>
      <p:pic>
        <p:nvPicPr>
          <p:cNvPr id="7" name="Symbol zastępczy zawartości 6" descr="1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2000240"/>
            <a:ext cx="5000660" cy="3500462"/>
          </a:xfrm>
        </p:spPr>
      </p:pic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>
          <a:xfrm>
            <a:off x="5214942" y="2500306"/>
            <a:ext cx="4143404" cy="46634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   </a:t>
            </a:r>
            <a:r>
              <a:rPr lang="pl-PL" b="1" dirty="0" smtClean="0"/>
              <a:t>Zabytkowe sukiennice znajdują się przy Rynku Głównym i są niezaprzeczalnie jednym z najbardziej charakterystycznych elementów Krakowa.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latin typeface="+mn-lt"/>
              </a:rPr>
              <a:t>ZAMEK KRÓLEWSKI NA WAWELU</a:t>
            </a:r>
            <a:endParaRPr lang="pl-PL" b="1" dirty="0">
              <a:latin typeface="+mn-lt"/>
            </a:endParaRPr>
          </a:p>
        </p:txBody>
      </p:sp>
      <p:pic>
        <p:nvPicPr>
          <p:cNvPr id="5" name="Symbol zastępczy zawartości 4" descr="DJI_0002_origina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500174"/>
            <a:ext cx="3857652" cy="2244452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14876" y="1524000"/>
            <a:ext cx="4286280" cy="51911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b="1" dirty="0" smtClean="0"/>
              <a:t>  </a:t>
            </a:r>
            <a:r>
              <a:rPr lang="pl-PL" b="1" dirty="0" smtClean="0"/>
              <a:t> Siedziba </a:t>
            </a:r>
            <a:r>
              <a:rPr lang="pl-PL" b="1" dirty="0" smtClean="0"/>
              <a:t>królów Polski. Wzniesiony na wzgórzu Wawelskim. Według legendy pod zamkiem znajdowała się jama, którą zamieszkiwał smok. </a:t>
            </a:r>
          </a:p>
          <a:p>
            <a:pPr>
              <a:buNone/>
            </a:pPr>
            <a:r>
              <a:rPr lang="pl-PL" b="1" dirty="0" smtClean="0"/>
              <a:t>   Dzielny szewczyk Dratewka rozprawił się z bestią, a książę dał mu córkę za żonę.</a:t>
            </a:r>
            <a:endParaRPr lang="pl-PL" b="1" dirty="0"/>
          </a:p>
        </p:txBody>
      </p:sp>
      <p:pic>
        <p:nvPicPr>
          <p:cNvPr id="6" name="Obraz 5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3786190"/>
            <a:ext cx="1996497" cy="292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6600" b="1" dirty="0" smtClean="0">
                <a:latin typeface="Castellar" pitchFamily="18" charset="0"/>
              </a:rPr>
              <a:t>WARSZAWA</a:t>
            </a:r>
            <a:endParaRPr lang="pl-PL" sz="6600" b="1" dirty="0">
              <a:latin typeface="Castellar" pitchFamily="18" charset="0"/>
            </a:endParaRPr>
          </a:p>
        </p:txBody>
      </p:sp>
      <p:pic>
        <p:nvPicPr>
          <p:cNvPr id="4" name="Obraz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857364"/>
            <a:ext cx="7226822" cy="4071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Naszywka-Warszawa-Herb-Warszawy-HAFT.jf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714488"/>
            <a:ext cx="3857105" cy="4355869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0" y="1714464"/>
            <a:ext cx="4000528" cy="5143536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   </a:t>
            </a:r>
            <a:r>
              <a:rPr lang="pl-PL" b="1" dirty="0" smtClean="0"/>
              <a:t>Według legendy nazwa stolicy pochodzi od imion rybaka Warsa i syrenki Sawy. Syrenka do dziś jest herbem Warszawy.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714876" y="1428736"/>
            <a:ext cx="3657600" cy="4663440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   </a:t>
            </a:r>
            <a:r>
              <a:rPr lang="pl-PL" b="1" dirty="0" smtClean="0"/>
              <a:t>Warszawa została stolica Polski w 1596roku. </a:t>
            </a:r>
            <a:endParaRPr lang="pl-PL" b="1" dirty="0" smtClean="0"/>
          </a:p>
          <a:p>
            <a:pPr>
              <a:buNone/>
            </a:pPr>
            <a:r>
              <a:rPr lang="pl-PL" b="1" dirty="0" smtClean="0"/>
              <a:t> </a:t>
            </a:r>
            <a:r>
              <a:rPr lang="pl-PL" b="1" dirty="0" smtClean="0"/>
              <a:t>   </a:t>
            </a:r>
            <a:r>
              <a:rPr lang="pl-PL" b="1" dirty="0" smtClean="0"/>
              <a:t>Stolicę </a:t>
            </a:r>
            <a:r>
              <a:rPr lang="pl-PL" b="1" dirty="0" smtClean="0"/>
              <a:t>z Krakowa do Warszawy przeniósł król Zygmunt III Waza</a:t>
            </a:r>
            <a:endParaRPr lang="pl-PL" b="1" dirty="0"/>
          </a:p>
        </p:txBody>
      </p:sp>
      <p:pic>
        <p:nvPicPr>
          <p:cNvPr id="5" name="Obraz 4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928670"/>
            <a:ext cx="2845564" cy="4857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142984"/>
            <a:ext cx="8305800" cy="2724912"/>
          </a:xfrm>
        </p:spPr>
        <p:txBody>
          <a:bodyPr>
            <a:normAutofit/>
          </a:bodyPr>
          <a:lstStyle/>
          <a:p>
            <a:pPr algn="ctr"/>
            <a:r>
              <a:rPr lang="pl-PL" sz="7200" b="1" dirty="0" smtClean="0">
                <a:latin typeface="Castellar" pitchFamily="18" charset="0"/>
              </a:rPr>
              <a:t>ZABYTKI WARSZAWY</a:t>
            </a:r>
            <a:endParaRPr lang="pl-PL" sz="7200" b="1" dirty="0">
              <a:latin typeface="Castellar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1143000"/>
          </a:xfrm>
        </p:spPr>
        <p:txBody>
          <a:bodyPr/>
          <a:lstStyle/>
          <a:p>
            <a:pPr algn="ctr"/>
            <a:r>
              <a:rPr lang="pl-PL" b="1" dirty="0" smtClean="0">
                <a:latin typeface="+mn-lt"/>
              </a:rPr>
              <a:t>PAŁAC KULTURY I NAUKI</a:t>
            </a:r>
            <a:endParaRPr lang="pl-PL" b="1" dirty="0">
              <a:latin typeface="+mn-lt"/>
            </a:endParaRPr>
          </a:p>
        </p:txBody>
      </p:sp>
      <p:pic>
        <p:nvPicPr>
          <p:cNvPr id="5" name="Symbol zastępczy zawartości 4" descr="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46772" y="1920875"/>
            <a:ext cx="3259455" cy="4433888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dirty="0" smtClean="0"/>
              <a:t>   </a:t>
            </a:r>
            <a:r>
              <a:rPr lang="pl-PL" b="1" dirty="0" smtClean="0"/>
              <a:t>Pałac </a:t>
            </a:r>
            <a:r>
              <a:rPr lang="pl-PL" b="1" dirty="0" smtClean="0"/>
              <a:t>jest </a:t>
            </a:r>
            <a:r>
              <a:rPr lang="pl-PL" b="1" dirty="0" smtClean="0"/>
              <a:t>miejscem </a:t>
            </a:r>
            <a:r>
              <a:rPr lang="pl-PL" b="1" dirty="0" smtClean="0"/>
              <a:t>licznych wydarzeń kulturalnych; koncertów, wystaw, spotkań. W obiekcie znajduje się </a:t>
            </a:r>
            <a:r>
              <a:rPr lang="pl-PL" b="1" dirty="0" smtClean="0"/>
              <a:t>Muzeum </a:t>
            </a:r>
            <a:r>
              <a:rPr lang="pl-PL" b="1" dirty="0" smtClean="0"/>
              <a:t>Techniki, a budowla jest jednocześnie siedzibą: Centralnej Komisji ds. Stopni i Tytułów, Polskiej Akademii Nauk oraz Towarzystwa Wiedzy Powszechnej.</a:t>
            </a:r>
            <a:endParaRPr lang="pl-PL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/>
              <a:t>PAŁAC W ŁAZIENKACH KRÓLEWSKICH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0" y="1714488"/>
            <a:ext cx="4357718" cy="535785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l-PL" dirty="0" smtClean="0"/>
              <a:t>     </a:t>
            </a:r>
            <a:r>
              <a:rPr lang="pl-PL" b="1" dirty="0" smtClean="0"/>
              <a:t>Łazienki </a:t>
            </a:r>
            <a:r>
              <a:rPr lang="pl-PL" b="1" dirty="0" smtClean="0"/>
              <a:t>Królewskie to jedno z najbardziej charakterystycznych miejsc na mapie stolicy. To malownicze miejsce mieści w sobie cenne zabytki Warszawy, takie jak: pomnik Fryderyka Chopina, Pałac na Wyspie czy amfiteatr usytuowany nad malowniczym Stawem Południowym. </a:t>
            </a:r>
            <a:r>
              <a:rPr lang="pl-PL" b="1" dirty="0" smtClean="0"/>
              <a:t>Na ich terenie znajdują </a:t>
            </a:r>
            <a:r>
              <a:rPr lang="pl-PL" b="1" dirty="0" smtClean="0"/>
              <a:t>się przepiękne ogrody, gdzie można podziwiać przyrodę i spokojnie odpoczywać blisko natury. </a:t>
            </a:r>
            <a:endParaRPr lang="pl-PL" b="1" dirty="0"/>
          </a:p>
        </p:txBody>
      </p:sp>
      <p:pic>
        <p:nvPicPr>
          <p:cNvPr id="5" name="Symbol zastępczy zawartości 4" descr="4.jf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844" y="1928802"/>
            <a:ext cx="4622459" cy="314327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5643570" y="1214422"/>
            <a:ext cx="3657600" cy="5286412"/>
          </a:xfrm>
        </p:spPr>
        <p:txBody>
          <a:bodyPr/>
          <a:lstStyle/>
          <a:p>
            <a:pPr>
              <a:buNone/>
            </a:pPr>
            <a:r>
              <a:rPr lang="pl-PL" b="1" dirty="0" smtClean="0"/>
              <a:t>   W I połowie X wieku Gniezno stało się głównym grodem plemienia Polan, a po utworzeniu państwa polskiego – jego pierwszą stolicą.</a:t>
            </a:r>
            <a:endParaRPr lang="pl-PL" dirty="0">
              <a:latin typeface="Arial Black" pitchFamily="34" charset="0"/>
            </a:endParaRPr>
          </a:p>
        </p:txBody>
      </p:sp>
      <p:pic>
        <p:nvPicPr>
          <p:cNvPr id="5" name="Obraz 4" descr="1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357298"/>
            <a:ext cx="5214974" cy="3500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latin typeface="+mn-lt"/>
              </a:rPr>
              <a:t>ZAMEK KRÓLEWSKI</a:t>
            </a:r>
            <a:endParaRPr lang="pl-PL" b="1" dirty="0">
              <a:latin typeface="+mn-lt"/>
            </a:endParaRPr>
          </a:p>
        </p:txBody>
      </p:sp>
      <p:pic>
        <p:nvPicPr>
          <p:cNvPr id="6" name="Symbol zastępczy zawartości 5" descr="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2428868"/>
            <a:ext cx="5812356" cy="2857520"/>
          </a:xfrm>
        </p:spPr>
      </p:pic>
      <p:sp>
        <p:nvSpPr>
          <p:cNvPr id="7" name="Symbol zastępczy zawartości 6"/>
          <p:cNvSpPr>
            <a:spLocks noGrp="1"/>
          </p:cNvSpPr>
          <p:nvPr>
            <p:ph sz="half" idx="2"/>
          </p:nvPr>
        </p:nvSpPr>
        <p:spPr>
          <a:xfrm>
            <a:off x="5990436" y="2000240"/>
            <a:ext cx="3153564" cy="41434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b="1" dirty="0" smtClean="0"/>
              <a:t>   Siedziba polskich królów. W czasie II wojny światowej całkowicie zniszczony. Odbudowany po wojnie.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143000"/>
          </a:xfrm>
        </p:spPr>
        <p:txBody>
          <a:bodyPr/>
          <a:lstStyle/>
          <a:p>
            <a:pPr algn="ctr"/>
            <a:r>
              <a:rPr lang="pl-PL" b="1" dirty="0" smtClean="0">
                <a:latin typeface="+mn-lt"/>
              </a:rPr>
              <a:t>STARE MIASTO</a:t>
            </a:r>
            <a:endParaRPr lang="pl-PL" b="1" dirty="0">
              <a:latin typeface="+mn-lt"/>
            </a:endParaRPr>
          </a:p>
        </p:txBody>
      </p:sp>
      <p:pic>
        <p:nvPicPr>
          <p:cNvPr id="5" name="Symbol zastępczy zawartości 4" descr="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285992"/>
            <a:ext cx="4593619" cy="3286148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pl-PL" dirty="0" smtClean="0"/>
              <a:t>   </a:t>
            </a:r>
            <a:r>
              <a:rPr lang="pl-PL" b="1" dirty="0" smtClean="0"/>
              <a:t>Warszawska </a:t>
            </a:r>
            <a:r>
              <a:rPr lang="pl-PL" b="1" dirty="0" smtClean="0"/>
              <a:t>starówka to miejsce, które tętni życiem o każdej porze dnia i </a:t>
            </a:r>
            <a:r>
              <a:rPr lang="pl-PL" b="1" dirty="0" smtClean="0"/>
              <a:t>nocy. Na jej terenie znajduje </a:t>
            </a:r>
            <a:r>
              <a:rPr lang="pl-PL" b="1" dirty="0" smtClean="0"/>
              <a:t>się Plac Zamkowy, którego najbardziej charakterystycznym elementem jest kolumna </a:t>
            </a:r>
            <a:endParaRPr lang="pl-PL" b="1" dirty="0" smtClean="0"/>
          </a:p>
          <a:p>
            <a:pPr>
              <a:buNone/>
            </a:pPr>
            <a:r>
              <a:rPr lang="pl-PL" b="1" dirty="0" smtClean="0"/>
              <a:t> </a:t>
            </a:r>
            <a:r>
              <a:rPr lang="pl-PL" b="1" dirty="0" smtClean="0"/>
              <a:t>  Zygmunta </a:t>
            </a:r>
            <a:r>
              <a:rPr lang="pl-PL" b="1" dirty="0" smtClean="0"/>
              <a:t>III Wazy. </a:t>
            </a:r>
            <a:endParaRPr lang="pl-PL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latin typeface="+mn-lt"/>
              </a:rPr>
              <a:t>MUZEUM POWSTANIA WARSZAWSKIEGO</a:t>
            </a:r>
            <a:endParaRPr lang="pl-PL" b="1" dirty="0">
              <a:latin typeface="+mn-lt"/>
            </a:endParaRPr>
          </a:p>
        </p:txBody>
      </p:sp>
      <p:pic>
        <p:nvPicPr>
          <p:cNvPr id="5" name="Symbol zastępczy zawartości 4" descr="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2143116"/>
            <a:ext cx="5255825" cy="3500462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486400" y="1809728"/>
            <a:ext cx="3657600" cy="5048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   </a:t>
            </a:r>
            <a:r>
              <a:rPr lang="pl-PL" b="1" dirty="0" smtClean="0"/>
              <a:t>Muzeum </a:t>
            </a:r>
            <a:r>
              <a:rPr lang="pl-PL" b="1" dirty="0" smtClean="0"/>
              <a:t>Powstania Warszawskiego to miejsce, które gromadzi cenne eksponaty dotyczące działalności i historii Polskiego Państwa </a:t>
            </a:r>
            <a:r>
              <a:rPr lang="pl-PL" b="1" dirty="0" smtClean="0"/>
              <a:t>Podziemnego.</a:t>
            </a:r>
            <a:endParaRPr lang="pl-PL"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257174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l-PL" sz="7200" b="1" dirty="0" smtClean="0">
                <a:latin typeface="Castellar" pitchFamily="18" charset="0"/>
              </a:rPr>
              <a:t>KONIEC</a:t>
            </a:r>
            <a:endParaRPr lang="pl-PL" sz="7200" b="1" dirty="0">
              <a:latin typeface="Castellar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i="1" dirty="0" smtClean="0"/>
              <a:t>Andrzej Dmitroca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b="1" dirty="0" smtClean="0"/>
              <a:t>Legenda o założeniu Gniezna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  W czasach, gdy wszędzie </a:t>
            </a:r>
            <a:br>
              <a:rPr lang="pl-PL" dirty="0" smtClean="0"/>
            </a:br>
            <a:r>
              <a:rPr lang="pl-PL" dirty="0" smtClean="0"/>
              <a:t>Las gęsty rósł, </a:t>
            </a:r>
            <a:br>
              <a:rPr lang="pl-PL" dirty="0" smtClean="0"/>
            </a:br>
            <a:r>
              <a:rPr lang="pl-PL" dirty="0" smtClean="0"/>
              <a:t>Żyli trzej bracia: </a:t>
            </a:r>
            <a:br>
              <a:rPr lang="pl-PL" dirty="0" smtClean="0"/>
            </a:br>
            <a:r>
              <a:rPr lang="pl-PL" dirty="0" smtClean="0"/>
              <a:t>Lech, Czech i Rus. 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Pewnego razu </a:t>
            </a:r>
            <a:br>
              <a:rPr lang="pl-PL" dirty="0" smtClean="0"/>
            </a:br>
            <a:r>
              <a:rPr lang="pl-PL" dirty="0" smtClean="0"/>
              <a:t>Bracia Słowianie </a:t>
            </a:r>
            <a:br>
              <a:rPr lang="pl-PL" dirty="0" smtClean="0"/>
            </a:br>
            <a:r>
              <a:rPr lang="pl-PL" dirty="0" smtClean="0"/>
              <a:t>Ruszyli w drogę </a:t>
            </a:r>
            <a:br>
              <a:rPr lang="pl-PL" dirty="0" smtClean="0"/>
            </a:br>
            <a:r>
              <a:rPr lang="pl-PL" dirty="0" smtClean="0"/>
              <a:t>Niespodziewanie.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57224" y="1214422"/>
            <a:ext cx="7498080" cy="4800600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   Wiele tygodni, </a:t>
            </a:r>
            <a:br>
              <a:rPr lang="pl-PL" dirty="0" smtClean="0"/>
            </a:br>
            <a:r>
              <a:rPr lang="pl-PL" dirty="0" smtClean="0"/>
              <a:t>Dni oraz godzin </a:t>
            </a:r>
            <a:br>
              <a:rPr lang="pl-PL" dirty="0" smtClean="0"/>
            </a:br>
            <a:r>
              <a:rPr lang="pl-PL" dirty="0" smtClean="0"/>
              <a:t>Szukali ziemi </a:t>
            </a:r>
            <a:br>
              <a:rPr lang="pl-PL" dirty="0" smtClean="0"/>
            </a:br>
            <a:r>
              <a:rPr lang="pl-PL" dirty="0" smtClean="0"/>
              <a:t>Dla swoich rodzin. 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Lech raz popatrzył </a:t>
            </a:r>
            <a:br>
              <a:rPr lang="pl-PL" dirty="0" smtClean="0"/>
            </a:br>
            <a:r>
              <a:rPr lang="pl-PL" dirty="0" smtClean="0"/>
              <a:t>Prosto przed siebie, </a:t>
            </a:r>
            <a:br>
              <a:rPr lang="pl-PL" dirty="0" smtClean="0"/>
            </a:br>
            <a:r>
              <a:rPr lang="pl-PL" dirty="0" smtClean="0"/>
              <a:t>Białego orła </a:t>
            </a:r>
            <a:br>
              <a:rPr lang="pl-PL" dirty="0" smtClean="0"/>
            </a:br>
            <a:r>
              <a:rPr lang="pl-PL" dirty="0" smtClean="0"/>
              <a:t>Ujrzał na niebie. </a:t>
            </a:r>
            <a:endParaRPr lang="pl-PL" dirty="0"/>
          </a:p>
        </p:txBody>
      </p:sp>
      <p:pic>
        <p:nvPicPr>
          <p:cNvPr id="4" name="Obraz 3" descr="2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1214422"/>
            <a:ext cx="3646239" cy="4071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00100" y="1285860"/>
            <a:ext cx="7498080" cy="4800600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   Powiedział braciom </a:t>
            </a:r>
            <a:br>
              <a:rPr lang="pl-PL" dirty="0" smtClean="0"/>
            </a:br>
            <a:r>
              <a:rPr lang="pl-PL" dirty="0" smtClean="0"/>
              <a:t>- To dobry znak, </a:t>
            </a:r>
            <a:br>
              <a:rPr lang="pl-PL" dirty="0" smtClean="0"/>
            </a:br>
            <a:r>
              <a:rPr lang="pl-PL" dirty="0" smtClean="0"/>
              <a:t>Zostanę tutaj, </a:t>
            </a:r>
            <a:br>
              <a:rPr lang="pl-PL" dirty="0" smtClean="0"/>
            </a:br>
            <a:r>
              <a:rPr lang="pl-PL" dirty="0" smtClean="0"/>
              <a:t>Gdzie mieszka ptak. 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Tu, gdzie się gnieździ </a:t>
            </a:r>
            <a:br>
              <a:rPr lang="pl-PL" dirty="0" smtClean="0"/>
            </a:br>
            <a:r>
              <a:rPr lang="pl-PL" dirty="0" smtClean="0"/>
              <a:t>Ten biały orzeł, </a:t>
            </a:r>
            <a:br>
              <a:rPr lang="pl-PL" dirty="0" smtClean="0"/>
            </a:br>
            <a:r>
              <a:rPr lang="pl-PL" dirty="0" smtClean="0"/>
              <a:t>Moje rodzinne </a:t>
            </a:r>
            <a:br>
              <a:rPr lang="pl-PL" dirty="0" smtClean="0"/>
            </a:br>
            <a:r>
              <a:rPr lang="pl-PL" dirty="0" smtClean="0"/>
              <a:t>Gniazdo założę.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sz="half" idx="1"/>
          </p:nvPr>
        </p:nvSpPr>
        <p:spPr>
          <a:xfrm>
            <a:off x="5429256" y="1357298"/>
            <a:ext cx="3371848" cy="46634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b="1" i="1" dirty="0" smtClean="0"/>
              <a:t>   Gniezno  położone  na 7 wzgórzach i otoczone jeziorami znajduje się w województwie wielkopolskim. </a:t>
            </a:r>
            <a:endParaRPr lang="pl-PL" dirty="0"/>
          </a:p>
        </p:txBody>
      </p:sp>
      <p:pic>
        <p:nvPicPr>
          <p:cNvPr id="6" name="Obraz 5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000108"/>
            <a:ext cx="4942737" cy="3929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214942" y="928670"/>
            <a:ext cx="3657600" cy="50006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b="1" i="1" dirty="0" smtClean="0"/>
              <a:t>   Tu pierwszy historyczny władca Polski Mieszko I ochrzcił się w 966 roku wprowadzając tym samym religię chrześcijańską na naszych ziemiach. </a:t>
            </a:r>
            <a:endParaRPr lang="pl-PL" dirty="0"/>
          </a:p>
        </p:txBody>
      </p:sp>
      <p:pic>
        <p:nvPicPr>
          <p:cNvPr id="4" name="Obraz 3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928670"/>
            <a:ext cx="4357718" cy="4357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714348" y="1571612"/>
            <a:ext cx="8001024" cy="4663440"/>
          </a:xfrm>
        </p:spPr>
        <p:txBody>
          <a:bodyPr/>
          <a:lstStyle/>
          <a:p>
            <a:pPr>
              <a:buNone/>
            </a:pPr>
            <a:r>
              <a:rPr lang="pl-PL" sz="4000" b="1" i="1" dirty="0" smtClean="0"/>
              <a:t>  </a:t>
            </a:r>
            <a:r>
              <a:rPr lang="pl-PL" sz="4000" b="1" dirty="0" smtClean="0"/>
              <a:t>W </a:t>
            </a:r>
            <a:r>
              <a:rPr lang="pl-PL" sz="4000" b="1" dirty="0" smtClean="0"/>
              <a:t>Gnieźnie założono pierwsze w Polsce arcybiskupstwo. </a:t>
            </a:r>
          </a:p>
          <a:p>
            <a:pPr>
              <a:buNone/>
            </a:pPr>
            <a:r>
              <a:rPr lang="pl-PL" sz="4000" b="1" dirty="0" smtClean="0"/>
              <a:t>  Miały </a:t>
            </a:r>
            <a:r>
              <a:rPr lang="pl-PL" sz="4000" b="1" dirty="0" smtClean="0"/>
              <a:t>tu miejsce bardzo ważne wydarzenia polityczne</a:t>
            </a:r>
          </a:p>
          <a:p>
            <a:pPr>
              <a:buNone/>
            </a:pPr>
            <a:r>
              <a:rPr lang="pl-PL" b="1" dirty="0" smtClean="0"/>
              <a:t> 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266</TotalTime>
  <Words>577</Words>
  <Application>Microsoft Office PowerPoint</Application>
  <PresentationFormat>Pokaz na ekranie (4:3)</PresentationFormat>
  <Paragraphs>58</Paragraphs>
  <Slides>33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33</vt:i4>
      </vt:variant>
    </vt:vector>
  </HeadingPairs>
  <TitlesOfParts>
    <vt:vector size="34" baseType="lpstr">
      <vt:lpstr>Przepływ</vt:lpstr>
      <vt:lpstr> Stolice Polski</vt:lpstr>
      <vt:lpstr>GNIEZNO</vt:lpstr>
      <vt:lpstr>Slajd 3</vt:lpstr>
      <vt:lpstr>Andrzej Dmitroca  Legenda o założeniu Gniezna</vt:lpstr>
      <vt:lpstr>Slajd 5</vt:lpstr>
      <vt:lpstr>Slajd 6</vt:lpstr>
      <vt:lpstr>Slajd 7</vt:lpstr>
      <vt:lpstr>Slajd 8</vt:lpstr>
      <vt:lpstr>Slajd 9</vt:lpstr>
      <vt:lpstr>Slajd 10</vt:lpstr>
      <vt:lpstr>     W 1025r odbyła się pierwsza koronacja króla Polski Bolesława Chrobrego</vt:lpstr>
      <vt:lpstr>   ZABYTKI GNIZNA</vt:lpstr>
      <vt:lpstr>KATEDRA </vt:lpstr>
      <vt:lpstr>DRZWI GNIEŹNIEŃSKIE</vt:lpstr>
      <vt:lpstr>POMNIK BOLESŁAWA CHROBREGO</vt:lpstr>
      <vt:lpstr>SARKOFAG ŚW. WOJCIECHA</vt:lpstr>
      <vt:lpstr>KRAKÓW</vt:lpstr>
      <vt:lpstr>Slajd 18</vt:lpstr>
      <vt:lpstr>ZABTKI KRAKOWA</vt:lpstr>
      <vt:lpstr>KOPIEC KRAKUSA</vt:lpstr>
      <vt:lpstr>KOŚCIÓŁ MARIACKI</vt:lpstr>
      <vt:lpstr>SUKIENNICE</vt:lpstr>
      <vt:lpstr>ZAMEK KRÓLEWSKI NA WAWELU</vt:lpstr>
      <vt:lpstr>WARSZAWA</vt:lpstr>
      <vt:lpstr>Slajd 25</vt:lpstr>
      <vt:lpstr>Slajd 26</vt:lpstr>
      <vt:lpstr>ZABYTKI WARSZAWY</vt:lpstr>
      <vt:lpstr>PAŁAC KULTURY I NAUKI</vt:lpstr>
      <vt:lpstr>PAŁAC W ŁAZIENKACH KRÓLEWSKICH</vt:lpstr>
      <vt:lpstr>ZAMEK KRÓLEWSKI</vt:lpstr>
      <vt:lpstr>STARE MIASTO</vt:lpstr>
      <vt:lpstr>MUZEUM POWSTANIA WARSZAWSKIEGO</vt:lpstr>
      <vt:lpstr>KONIEC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Stolice Polski</dc:title>
  <dc:creator>48603532306</dc:creator>
  <cp:lastModifiedBy>48603532306</cp:lastModifiedBy>
  <cp:revision>32</cp:revision>
  <dcterms:created xsi:type="dcterms:W3CDTF">2020-03-29T09:57:15Z</dcterms:created>
  <dcterms:modified xsi:type="dcterms:W3CDTF">2020-03-30T17:53:12Z</dcterms:modified>
</cp:coreProperties>
</file>