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3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8445E7-5C92-48E4-8EC0-5883CE6C342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57CF105-E80B-4BA7-A786-A389199D5B27}">
      <dgm:prSet custT="1"/>
      <dgm:spPr/>
      <dgm:t>
        <a:bodyPr/>
        <a:lstStyle/>
        <a:p>
          <a:r>
            <a:rPr lang="pl-PL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Przygotowania do Wielkiego Tygodnia zaczynają się w niemieckich domach w ogródku. Właśnie on dekorowany jest </a:t>
          </a:r>
          <a:r>
            <a:rPr lang="pl-PL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gałązkami z mnóstwem świątecznych, kolorowych wydmuszek</a:t>
          </a:r>
          <a:r>
            <a:rPr lang="pl-PL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. Jeśli ktoś nie posiada takiego miejsca ozdabia wazony z baziami, balkony oraz drzwi i okna. W ten sposób Niemcy podkreślają czas budzącej się przyrody, życia oraz zbliżanie Świąt Wielkiej Nocy. Zajączek jest chyba najważniejsza postacią Świąt, która odsuwa nieco kwestie wiary.</a:t>
          </a:r>
        </a:p>
        <a:p>
          <a:endParaRPr lang="pl-PL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br>
            <a:rPr lang="pl-PL" sz="18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br>
            <a:rPr lang="pl-PL" sz="18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pl-PL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Wielki Piątek</a:t>
          </a:r>
          <a:r>
            <a:rPr lang="pl-PL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  - święto męki pańskiej to </a:t>
          </a:r>
          <a:r>
            <a:rPr lang="pl-PL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dzień świąteczny</a:t>
          </a:r>
          <a:r>
            <a:rPr lang="pl-PL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 w całych Niemczech nie tylko w katolickiej Bawarii. Zamknięte są wtedy nie tylko sklepy i restauracje, a </a:t>
          </a:r>
          <a:r>
            <a:rPr lang="pl-PL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minizakupy</a:t>
          </a:r>
          <a:r>
            <a:rPr lang="pl-PL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można zrobić tylko na stacjach benzynowych, lotniskach i dworcach. Panuje też </a:t>
          </a:r>
          <a:r>
            <a:rPr lang="pl-PL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zakaz tańców i głośnej muzyki. </a:t>
          </a:r>
          <a:br>
            <a:rPr lang="pl-PL" sz="18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br>
            <a:rPr lang="pl-PL" sz="18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pl-PL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W niemieckiej tradycji katolickiej zaskakuje fakt, że potrawy święci się w nocy z Soboty na Niedzielę wielkanocną lub w Niedzielę rano, a nie jak w Polsce w Wielką Sobotę.</a:t>
          </a:r>
        </a:p>
      </dgm:t>
    </dgm:pt>
    <dgm:pt modelId="{48806596-ED51-4079-B8AD-5F8E0E5521D5}" type="parTrans" cxnId="{A291C841-B381-4E3D-9E80-BC3173C1025F}">
      <dgm:prSet/>
      <dgm:spPr/>
      <dgm:t>
        <a:bodyPr/>
        <a:lstStyle/>
        <a:p>
          <a:endParaRPr lang="pl-PL"/>
        </a:p>
      </dgm:t>
    </dgm:pt>
    <dgm:pt modelId="{70A24CF7-63A1-4C34-B932-CB958B9F897F}" type="sibTrans" cxnId="{A291C841-B381-4E3D-9E80-BC3173C1025F}">
      <dgm:prSet/>
      <dgm:spPr/>
      <dgm:t>
        <a:bodyPr/>
        <a:lstStyle/>
        <a:p>
          <a:endParaRPr lang="pl-PL"/>
        </a:p>
      </dgm:t>
    </dgm:pt>
    <dgm:pt modelId="{84174A23-2D9E-44A1-9D8C-C4C1ADE58D38}" type="pres">
      <dgm:prSet presAssocID="{5F8445E7-5C92-48E4-8EC0-5883CE6C342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D700154-EC09-41FC-9F1D-A992EDEECAFD}" type="pres">
      <dgm:prSet presAssocID="{D57CF105-E80B-4BA7-A786-A389199D5B27}" presName="root" presStyleCnt="0"/>
      <dgm:spPr/>
    </dgm:pt>
    <dgm:pt modelId="{DC98E46E-9CE7-4445-A9F5-C7B8A14AAA92}" type="pres">
      <dgm:prSet presAssocID="{D57CF105-E80B-4BA7-A786-A389199D5B27}" presName="rootComposite" presStyleCnt="0"/>
      <dgm:spPr/>
    </dgm:pt>
    <dgm:pt modelId="{CA9C1946-8690-4EE6-AAB3-F635072959F9}" type="pres">
      <dgm:prSet presAssocID="{D57CF105-E80B-4BA7-A786-A389199D5B27}" presName="rootText" presStyleLbl="node1" presStyleIdx="0" presStyleCnt="1" custScaleX="137796" custScaleY="115994" custLinFactNeighborX="-11859" custLinFactNeighborY="-456"/>
      <dgm:spPr/>
    </dgm:pt>
    <dgm:pt modelId="{5B5370C1-F2BC-4BB8-9B22-F5C00B49E72D}" type="pres">
      <dgm:prSet presAssocID="{D57CF105-E80B-4BA7-A786-A389199D5B27}" presName="rootConnector" presStyleLbl="node1" presStyleIdx="0" presStyleCnt="1"/>
      <dgm:spPr/>
    </dgm:pt>
    <dgm:pt modelId="{D34ACE1F-00E0-4A9E-B674-1BA5578ED411}" type="pres">
      <dgm:prSet presAssocID="{D57CF105-E80B-4BA7-A786-A389199D5B27}" presName="childShape" presStyleCnt="0"/>
      <dgm:spPr/>
    </dgm:pt>
  </dgm:ptLst>
  <dgm:cxnLst>
    <dgm:cxn modelId="{D8CAEB21-F38A-443B-A25F-C8EED8D7F10D}" type="presOf" srcId="{D57CF105-E80B-4BA7-A786-A389199D5B27}" destId="{5B5370C1-F2BC-4BB8-9B22-F5C00B49E72D}" srcOrd="1" destOrd="0" presId="urn:microsoft.com/office/officeart/2005/8/layout/hierarchy3"/>
    <dgm:cxn modelId="{A291C841-B381-4E3D-9E80-BC3173C1025F}" srcId="{5F8445E7-5C92-48E4-8EC0-5883CE6C342E}" destId="{D57CF105-E80B-4BA7-A786-A389199D5B27}" srcOrd="0" destOrd="0" parTransId="{48806596-ED51-4079-B8AD-5F8E0E5521D5}" sibTransId="{70A24CF7-63A1-4C34-B932-CB958B9F897F}"/>
    <dgm:cxn modelId="{A5C2FD7F-751F-4BE9-960F-13718D07CFA6}" type="presOf" srcId="{5F8445E7-5C92-48E4-8EC0-5883CE6C342E}" destId="{84174A23-2D9E-44A1-9D8C-C4C1ADE58D38}" srcOrd="0" destOrd="0" presId="urn:microsoft.com/office/officeart/2005/8/layout/hierarchy3"/>
    <dgm:cxn modelId="{8D7D0C91-6E12-4CDF-8DCB-803522EDF46D}" type="presOf" srcId="{D57CF105-E80B-4BA7-A786-A389199D5B27}" destId="{CA9C1946-8690-4EE6-AAB3-F635072959F9}" srcOrd="0" destOrd="0" presId="urn:microsoft.com/office/officeart/2005/8/layout/hierarchy3"/>
    <dgm:cxn modelId="{981E7CCF-45D6-48AF-B79A-6C9AA0705AEF}" type="presParOf" srcId="{84174A23-2D9E-44A1-9D8C-C4C1ADE58D38}" destId="{DD700154-EC09-41FC-9F1D-A992EDEECAFD}" srcOrd="0" destOrd="0" presId="urn:microsoft.com/office/officeart/2005/8/layout/hierarchy3"/>
    <dgm:cxn modelId="{8DAB5185-20CB-443C-96FD-CDA9CCBEB708}" type="presParOf" srcId="{DD700154-EC09-41FC-9F1D-A992EDEECAFD}" destId="{DC98E46E-9CE7-4445-A9F5-C7B8A14AAA92}" srcOrd="0" destOrd="0" presId="urn:microsoft.com/office/officeart/2005/8/layout/hierarchy3"/>
    <dgm:cxn modelId="{4854407F-F13A-49F9-9BF9-9C6B2BDF3A2C}" type="presParOf" srcId="{DC98E46E-9CE7-4445-A9F5-C7B8A14AAA92}" destId="{CA9C1946-8690-4EE6-AAB3-F635072959F9}" srcOrd="0" destOrd="0" presId="urn:microsoft.com/office/officeart/2005/8/layout/hierarchy3"/>
    <dgm:cxn modelId="{98C2300D-E822-4E9B-9347-ACF181700FB8}" type="presParOf" srcId="{DC98E46E-9CE7-4445-A9F5-C7B8A14AAA92}" destId="{5B5370C1-F2BC-4BB8-9B22-F5C00B49E72D}" srcOrd="1" destOrd="0" presId="urn:microsoft.com/office/officeart/2005/8/layout/hierarchy3"/>
    <dgm:cxn modelId="{9C9CBC75-E48D-4A33-8D82-16AA1B35CB17}" type="presParOf" srcId="{DD700154-EC09-41FC-9F1D-A992EDEECAFD}" destId="{D34ACE1F-00E0-4A9E-B674-1BA5578ED41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9C1946-8690-4EE6-AAB3-F635072959F9}">
      <dsp:nvSpPr>
        <dsp:cNvPr id="0" name=""/>
        <dsp:cNvSpPr/>
      </dsp:nvSpPr>
      <dsp:spPr>
        <a:xfrm>
          <a:off x="0" y="90879"/>
          <a:ext cx="9379456" cy="39477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Przygotowania do Wielkiego Tygodnia zaczynają się w niemieckich domach w ogródku. Właśnie on dekorowany jest </a:t>
          </a:r>
          <a:r>
            <a:rPr lang="pl-PL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gałązkami z mnóstwem świątecznych, kolorowych wydmuszek</a:t>
          </a:r>
          <a:r>
            <a:rPr lang="pl-PL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Jeśli ktoś nie posiada takiego miejsca ozdabia wazony z baziami, balkony oraz drzwi i okna. W ten sposób Niemcy podkreślają czas budzącej się przyrody, życia oraz zbliżanie Świąt Wielkiej Nocy. Zajączek jest chyba najważniejsza postacią Świąt, która odsuwa nieco kwestie wiary.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pl-PL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br>
            <a:rPr lang="pl-PL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pl-PL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Wielki Piątek</a:t>
          </a:r>
          <a:r>
            <a:rPr lang="pl-PL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  - święto męki pańskiej to </a:t>
          </a:r>
          <a:r>
            <a:rPr lang="pl-PL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dzień świąteczny</a:t>
          </a:r>
          <a:r>
            <a:rPr lang="pl-PL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 w całych Niemczech nie tylko w katolickiej Bawarii. Zamknięte są wtedy nie tylko sklepy i restauracje, a </a:t>
          </a:r>
          <a:r>
            <a:rPr lang="pl-PL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minizakupy</a:t>
          </a:r>
          <a:r>
            <a:rPr lang="pl-PL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można zrobić tylko na stacjach benzynowych, lotniskach i dworcach. Panuje też </a:t>
          </a:r>
          <a:r>
            <a:rPr lang="pl-PL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zakaz tańców i głośnej muzyki. </a:t>
          </a:r>
          <a:br>
            <a:rPr lang="pl-PL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br>
            <a:rPr lang="pl-PL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pl-PL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 niemieckiej tradycji katolickiej zaskakuje fakt, że potrawy święci się w nocy z Soboty na Niedzielę wielkanocną lub w Niedzielę rano, a nie jak w Polsce w Wielką Sobotę.</a:t>
          </a:r>
        </a:p>
      </dsp:txBody>
      <dsp:txXfrm>
        <a:off x="115625" y="206504"/>
        <a:ext cx="9148206" cy="37164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5BEF8-2711-4CE0-A848-12861565AF81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053C8-5247-450B-8550-517C905871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5039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053C8-5247-450B-8550-517C90587162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5933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1308-9FF3-4ACD-BE8D-4387B1DBA06D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ED31-72A4-4288-B203-F377F5BA3A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2658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1308-9FF3-4ACD-BE8D-4387B1DBA06D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ED31-72A4-4288-B203-F377F5BA3A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20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1308-9FF3-4ACD-BE8D-4387B1DBA06D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ED31-72A4-4288-B203-F377F5BA3A9E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2929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1308-9FF3-4ACD-BE8D-4387B1DBA06D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ED31-72A4-4288-B203-F377F5BA3A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2701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1308-9FF3-4ACD-BE8D-4387B1DBA06D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ED31-72A4-4288-B203-F377F5BA3A9E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2866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1308-9FF3-4ACD-BE8D-4387B1DBA06D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ED31-72A4-4288-B203-F377F5BA3A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4139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1308-9FF3-4ACD-BE8D-4387B1DBA06D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ED31-72A4-4288-B203-F377F5BA3A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6051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1308-9FF3-4ACD-BE8D-4387B1DBA06D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ED31-72A4-4288-B203-F377F5BA3A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66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1308-9FF3-4ACD-BE8D-4387B1DBA06D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ED31-72A4-4288-B203-F377F5BA3A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828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1308-9FF3-4ACD-BE8D-4387B1DBA06D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ED31-72A4-4288-B203-F377F5BA3A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262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1308-9FF3-4ACD-BE8D-4387B1DBA06D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ED31-72A4-4288-B203-F377F5BA3A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6626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1308-9FF3-4ACD-BE8D-4387B1DBA06D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ED31-72A4-4288-B203-F377F5BA3A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72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1308-9FF3-4ACD-BE8D-4387B1DBA06D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ED31-72A4-4288-B203-F377F5BA3A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036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1308-9FF3-4ACD-BE8D-4387B1DBA06D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ED31-72A4-4288-B203-F377F5BA3A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6413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1308-9FF3-4ACD-BE8D-4387B1DBA06D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ED31-72A4-4288-B203-F377F5BA3A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196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1308-9FF3-4ACD-BE8D-4387B1DBA06D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ED31-72A4-4288-B203-F377F5BA3A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480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E1308-9FF3-4ACD-BE8D-4387B1DBA06D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725ED31-72A4-4288-B203-F377F5BA3A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161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FC18CA-F3A1-4448-ACAC-FFA15CE8C5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07477"/>
          </a:xfrm>
        </p:spPr>
        <p:txBody>
          <a:bodyPr>
            <a:noAutofit/>
          </a:bodyPr>
          <a:lstStyle/>
          <a:p>
            <a:pPr algn="ctr"/>
            <a:r>
              <a:rPr lang="pl-PL" sz="4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Wielkanoc w Europie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59296BF-32A0-4EDF-87EC-752776B659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935922"/>
          </a:xfrm>
        </p:spPr>
        <p:txBody>
          <a:bodyPr>
            <a:normAutofit/>
          </a:bodyPr>
          <a:lstStyle/>
          <a:p>
            <a:pPr algn="l"/>
            <a: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  <a:t>Wielkanoc w Zjednoczonym Królestwie Wielkiej Brytanii i Irlandii Północnej</a:t>
            </a:r>
          </a:p>
          <a:p>
            <a:pPr algn="l"/>
            <a:r>
              <a:rPr lang="pl-PL" sz="2400" i="1" dirty="0">
                <a:solidFill>
                  <a:srgbClr val="666666"/>
                </a:solidFill>
                <a:latin typeface="Georgia" panose="02040502050405020303" pitchFamily="18" charset="0"/>
              </a:rPr>
              <a:t>Na czas Wielkanocy w Wielkiej Brytanii przypadają dwa dni świąteczne - bank </a:t>
            </a:r>
            <a:r>
              <a:rPr lang="pl-PL" sz="2400" i="1" dirty="0" err="1">
                <a:solidFill>
                  <a:srgbClr val="666666"/>
                </a:solidFill>
                <a:latin typeface="Georgia" panose="02040502050405020303" pitchFamily="18" charset="0"/>
              </a:rPr>
              <a:t>holiday</a:t>
            </a:r>
            <a:r>
              <a:rPr lang="pl-PL" sz="2400" i="1" dirty="0">
                <a:solidFill>
                  <a:srgbClr val="666666"/>
                </a:solidFill>
                <a:latin typeface="Georgia" panose="02040502050405020303" pitchFamily="18" charset="0"/>
              </a:rPr>
              <a:t>: Wielki Piątek - Good </a:t>
            </a:r>
            <a:r>
              <a:rPr lang="pl-PL" sz="2400" i="1" dirty="0" err="1">
                <a:solidFill>
                  <a:srgbClr val="666666"/>
                </a:solidFill>
                <a:latin typeface="Georgia" panose="02040502050405020303" pitchFamily="18" charset="0"/>
              </a:rPr>
              <a:t>Friday</a:t>
            </a:r>
            <a:r>
              <a:rPr lang="pl-PL" sz="2400" i="1" dirty="0">
                <a:solidFill>
                  <a:srgbClr val="666666"/>
                </a:solidFill>
                <a:latin typeface="Georgia" panose="02040502050405020303" pitchFamily="18" charset="0"/>
              </a:rPr>
              <a:t> i Poniedziałek Wielkanocny - </a:t>
            </a:r>
            <a:r>
              <a:rPr lang="pl-PL" sz="2400" i="1" dirty="0" err="1">
                <a:solidFill>
                  <a:srgbClr val="666666"/>
                </a:solidFill>
                <a:latin typeface="Georgia" panose="02040502050405020303" pitchFamily="18" charset="0"/>
              </a:rPr>
              <a:t>Easter</a:t>
            </a:r>
            <a:r>
              <a:rPr lang="pl-PL" sz="2400" i="1" dirty="0">
                <a:solidFill>
                  <a:srgbClr val="666666"/>
                </a:solidFill>
                <a:latin typeface="Georgia" panose="02040502050405020303" pitchFamily="18" charset="0"/>
              </a:rPr>
              <a:t> </a:t>
            </a:r>
            <a:r>
              <a:rPr lang="pl-PL" sz="2400" i="1" dirty="0" err="1">
                <a:solidFill>
                  <a:srgbClr val="666666"/>
                </a:solidFill>
                <a:latin typeface="Georgia" panose="02040502050405020303" pitchFamily="18" charset="0"/>
              </a:rPr>
              <a:t>Monday</a:t>
            </a:r>
            <a:r>
              <a:rPr lang="pl-PL" sz="2400" i="1" dirty="0">
                <a:solidFill>
                  <a:srgbClr val="666666"/>
                </a:solidFill>
                <a:latin typeface="Georgia" panose="02040502050405020303" pitchFamily="18" charset="0"/>
              </a:rPr>
              <a:t>. Oznacza to, że wiele osób może się cieszyć długim weekendem spędzonym w gronie rodzinnym. </a:t>
            </a:r>
          </a:p>
          <a:p>
            <a:pPr algn="l"/>
            <a:endParaRPr lang="pl-PL" b="1" i="1" dirty="0">
              <a:solidFill>
                <a:srgbClr val="666666"/>
              </a:solidFill>
              <a:latin typeface="Georgia" panose="02040502050405020303" pitchFamily="18" charset="0"/>
            </a:endParaRPr>
          </a:p>
          <a:p>
            <a:pPr algn="l"/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pl-PL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365D16B-E2EB-4259-A2BC-73FD0CAB65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640" y="6537960"/>
            <a:ext cx="8595360" cy="385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349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0ED802-C554-4F0D-9B43-FA19579B8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dirty="0"/>
              <a:t>Wielkanoc we Francji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87C7A9-9803-495A-8C82-1A0462A64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3457"/>
            <a:ext cx="8596668" cy="5114543"/>
          </a:xfrm>
          <a:solidFill>
            <a:srgbClr val="FF0000"/>
          </a:solidFill>
        </p:spPr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rgbClr val="444444"/>
                </a:solidFill>
                <a:latin typeface="Vollkorn"/>
              </a:rPr>
              <a:t>  Wielkanoc we Francji nie jest obchodzona tak uroczyście, jak w Polsce i dużo mniej jest wielkanocnych tradycji. Jest oczywiście Wielki Tydzień, uroczysta Msza Święta z procesją czy uroczyste świętowanie w gronie rodzinnym.</a:t>
            </a:r>
          </a:p>
          <a:p>
            <a:pPr marL="0" indent="0">
              <a:buNone/>
            </a:pPr>
            <a:r>
              <a:rPr lang="pl-PL" dirty="0">
                <a:solidFill>
                  <a:srgbClr val="444444"/>
                </a:solidFill>
                <a:latin typeface="Vollkorn"/>
              </a:rPr>
              <a:t>  We Francji nie ma jednak </a:t>
            </a:r>
            <a:r>
              <a:rPr lang="pl-PL" b="1" dirty="0">
                <a:solidFill>
                  <a:srgbClr val="444444"/>
                </a:solidFill>
                <a:latin typeface="Vollkorn"/>
              </a:rPr>
              <a:t>święcenia pokarmów ani śniadania wielkanocnego</a:t>
            </a:r>
            <a:r>
              <a:rPr lang="pl-PL" dirty="0">
                <a:solidFill>
                  <a:srgbClr val="444444"/>
                </a:solidFill>
                <a:latin typeface="Vollkorn"/>
              </a:rPr>
              <a:t>. Nie ma też śmigusa-dyngusa czy malowania jajek.</a:t>
            </a:r>
          </a:p>
          <a:p>
            <a:pPr marL="0" indent="0">
              <a:buNone/>
            </a:pPr>
            <a:r>
              <a:rPr lang="pl-PL" dirty="0">
                <a:solidFill>
                  <a:srgbClr val="444444"/>
                </a:solidFill>
                <a:latin typeface="Vollkorn"/>
              </a:rPr>
              <a:t>  W niedzielę wyrusza się z kolei na poszukiwanie czekoladowych niespodzianek wielkanocnych ukrytych w ogrodzie lub w parku, które nazywane jest </a:t>
            </a:r>
            <a:r>
              <a:rPr lang="pl-PL" b="1" i="1" dirty="0" err="1">
                <a:solidFill>
                  <a:srgbClr val="444444"/>
                </a:solidFill>
                <a:latin typeface="inherit"/>
              </a:rPr>
              <a:t>une</a:t>
            </a:r>
            <a:r>
              <a:rPr lang="pl-PL" b="1" i="1" dirty="0">
                <a:solidFill>
                  <a:srgbClr val="444444"/>
                </a:solidFill>
                <a:latin typeface="inherit"/>
              </a:rPr>
              <a:t> </a:t>
            </a:r>
            <a:r>
              <a:rPr lang="pl-PL" b="1" i="1" dirty="0" err="1">
                <a:solidFill>
                  <a:srgbClr val="444444"/>
                </a:solidFill>
                <a:latin typeface="inherit"/>
              </a:rPr>
              <a:t>chasse</a:t>
            </a:r>
            <a:r>
              <a:rPr lang="pl-PL" b="1" i="1" dirty="0">
                <a:solidFill>
                  <a:srgbClr val="444444"/>
                </a:solidFill>
                <a:latin typeface="inherit"/>
              </a:rPr>
              <a:t> </a:t>
            </a:r>
            <a:r>
              <a:rPr lang="pl-PL" b="1" i="1" dirty="0" err="1">
                <a:solidFill>
                  <a:srgbClr val="444444"/>
                </a:solidFill>
                <a:latin typeface="inherit"/>
              </a:rPr>
              <a:t>aux</a:t>
            </a:r>
            <a:r>
              <a:rPr lang="pl-PL" b="1" i="1" dirty="0">
                <a:solidFill>
                  <a:srgbClr val="444444"/>
                </a:solidFill>
                <a:latin typeface="inherit"/>
              </a:rPr>
              <a:t> </a:t>
            </a:r>
            <a:r>
              <a:rPr lang="pl-PL" b="1" i="1" dirty="0" err="1">
                <a:solidFill>
                  <a:srgbClr val="444444"/>
                </a:solidFill>
                <a:latin typeface="inherit"/>
              </a:rPr>
              <a:t>oeufs</a:t>
            </a:r>
            <a:r>
              <a:rPr lang="pl-PL" b="1" i="1" dirty="0">
                <a:solidFill>
                  <a:srgbClr val="444444"/>
                </a:solidFill>
                <a:latin typeface="inherit"/>
              </a:rPr>
              <a:t>.</a:t>
            </a:r>
            <a:r>
              <a:rPr lang="pl-PL" i="1" dirty="0">
                <a:solidFill>
                  <a:srgbClr val="444444"/>
                </a:solidFill>
                <a:latin typeface="inherit"/>
              </a:rPr>
              <a:t> </a:t>
            </a:r>
            <a:r>
              <a:rPr lang="pl-PL" dirty="0">
                <a:solidFill>
                  <a:srgbClr val="444444"/>
                </a:solidFill>
                <a:latin typeface="Vollkorn"/>
              </a:rPr>
              <a:t>W niedzielę organizowane są eventy wyłącznie dla dzieci.</a:t>
            </a:r>
          </a:p>
          <a:p>
            <a:pPr marL="0" indent="0">
              <a:buNone/>
            </a:pPr>
            <a:endParaRPr lang="pl-PL" dirty="0">
              <a:solidFill>
                <a:srgbClr val="444444"/>
              </a:solidFill>
              <a:latin typeface="Vollkorn"/>
            </a:endParaRPr>
          </a:p>
          <a:p>
            <a:pPr marL="0" indent="0">
              <a:buNone/>
            </a:pPr>
            <a:r>
              <a:rPr lang="pl-PL" sz="2800" dirty="0">
                <a:solidFill>
                  <a:srgbClr val="444444"/>
                </a:solidFill>
                <a:latin typeface="Stencil" panose="040409050D0802020404" pitchFamily="82" charset="0"/>
              </a:rPr>
              <a:t>Wesołych </a:t>
            </a:r>
            <a:r>
              <a:rPr lang="pl-PL" sz="2800" dirty="0" err="1">
                <a:solidFill>
                  <a:srgbClr val="444444"/>
                </a:solidFill>
                <a:latin typeface="Stencil" panose="040409050D0802020404" pitchFamily="82" charset="0"/>
              </a:rPr>
              <a:t>ŚwiAt</a:t>
            </a:r>
            <a:r>
              <a:rPr lang="pl-PL" sz="2800" dirty="0">
                <a:solidFill>
                  <a:srgbClr val="444444"/>
                </a:solidFill>
                <a:latin typeface="Stencil" panose="040409050D0802020404" pitchFamily="82" charset="0"/>
              </a:rPr>
              <a:t> Wielkanocnych!</a:t>
            </a:r>
          </a:p>
          <a:p>
            <a:pPr marL="0" indent="0">
              <a:buNone/>
            </a:pPr>
            <a:r>
              <a:rPr lang="pl-PL" sz="2800" dirty="0" err="1">
                <a:solidFill>
                  <a:srgbClr val="444444"/>
                </a:solidFill>
                <a:latin typeface="Stencil" panose="040409050D0802020404" pitchFamily="82" charset="0"/>
              </a:rPr>
              <a:t>Joyeuses</a:t>
            </a:r>
            <a:r>
              <a:rPr lang="pl-PL" sz="2800" dirty="0">
                <a:solidFill>
                  <a:srgbClr val="444444"/>
                </a:solidFill>
                <a:latin typeface="Stencil" panose="040409050D0802020404" pitchFamily="82" charset="0"/>
              </a:rPr>
              <a:t> </a:t>
            </a:r>
            <a:r>
              <a:rPr lang="pl-PL" sz="2800" dirty="0" err="1">
                <a:solidFill>
                  <a:srgbClr val="444444"/>
                </a:solidFill>
                <a:latin typeface="Stencil" panose="040409050D0802020404" pitchFamily="82" charset="0"/>
              </a:rPr>
              <a:t>Pâques</a:t>
            </a:r>
            <a:r>
              <a:rPr lang="pl-PL" sz="2800" dirty="0">
                <a:solidFill>
                  <a:srgbClr val="444444"/>
                </a:solidFill>
                <a:latin typeface="Stencil" panose="040409050D0802020404" pitchFamily="82" charset="0"/>
              </a:rPr>
              <a:t>!       </a:t>
            </a:r>
          </a:p>
          <a:p>
            <a:pPr marL="0" indent="0">
              <a:buNone/>
            </a:pPr>
            <a:endParaRPr lang="pl-PL" dirty="0">
              <a:solidFill>
                <a:srgbClr val="444444"/>
              </a:solidFill>
              <a:latin typeface="Vollkorn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Owal 3">
            <a:extLst>
              <a:ext uri="{FF2B5EF4-FFF2-40B4-BE49-F238E27FC236}">
                <a16:creationId xmlns:a16="http://schemas.microsoft.com/office/drawing/2014/main" id="{085AF35F-DB84-4FA7-9D21-6767B2BCFE26}"/>
              </a:ext>
            </a:extLst>
          </p:cNvPr>
          <p:cNvSpPr/>
          <p:nvPr/>
        </p:nvSpPr>
        <p:spPr>
          <a:xfrm>
            <a:off x="3718560" y="6144768"/>
            <a:ext cx="1182624" cy="573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Owal 4">
            <a:extLst>
              <a:ext uri="{FF2B5EF4-FFF2-40B4-BE49-F238E27FC236}">
                <a16:creationId xmlns:a16="http://schemas.microsoft.com/office/drawing/2014/main" id="{5575B2D0-BDA5-4E47-8DCF-2E4832109B7B}"/>
              </a:ext>
            </a:extLst>
          </p:cNvPr>
          <p:cNvSpPr/>
          <p:nvPr/>
        </p:nvSpPr>
        <p:spPr>
          <a:xfrm flipH="1">
            <a:off x="5032247" y="5693664"/>
            <a:ext cx="844297" cy="149961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Owal 5">
            <a:extLst>
              <a:ext uri="{FF2B5EF4-FFF2-40B4-BE49-F238E27FC236}">
                <a16:creationId xmlns:a16="http://schemas.microsoft.com/office/drawing/2014/main" id="{84FAEE91-355A-4F7E-A72A-7E3D48F1F222}"/>
              </a:ext>
            </a:extLst>
          </p:cNvPr>
          <p:cNvSpPr/>
          <p:nvPr/>
        </p:nvSpPr>
        <p:spPr>
          <a:xfrm>
            <a:off x="7644384" y="4823968"/>
            <a:ext cx="829056" cy="13208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Owal 6">
            <a:extLst>
              <a:ext uri="{FF2B5EF4-FFF2-40B4-BE49-F238E27FC236}">
                <a16:creationId xmlns:a16="http://schemas.microsoft.com/office/drawing/2014/main" id="{761E8BE9-8DE6-4BF4-9CB0-6D6C5C61F77A}"/>
              </a:ext>
            </a:extLst>
          </p:cNvPr>
          <p:cNvSpPr/>
          <p:nvPr/>
        </p:nvSpPr>
        <p:spPr>
          <a:xfrm>
            <a:off x="6315458" y="5583936"/>
            <a:ext cx="560830" cy="954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333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49 -0.1118 C 0.02656 -0.12754 0.04856 -0.11481 0.06757 -0.08356 C 0.08645 -0.05185 0.09531 -0.01342 0.08724 0.00232 C 0.07916 0.01737 0.05716 0.00417 0.03828 -0.02708 C 0.01914 -0.05879 0.01041 -0.09652 0.01849 -0.1118 Z " pathEditMode="relative" rAng="18780000" ptsTypes="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1" y="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472E4E-E1D8-4B62-9D71-DFE065D13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Ogródkowe poszukiwanie jajek we Francji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002FDE76-9D1F-4F82-AEA8-AE59B22A2B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5" y="2160589"/>
            <a:ext cx="4357961" cy="2338260"/>
          </a:xfr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569C894D-C22C-4708-AEDF-BB84896DEC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408" y="2160589"/>
            <a:ext cx="3706368" cy="2679636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AEB6074A-97FA-4625-9694-291DD3A29076}"/>
              </a:ext>
            </a:extLst>
          </p:cNvPr>
          <p:cNvSpPr txBox="1"/>
          <p:nvPr/>
        </p:nvSpPr>
        <p:spPr>
          <a:xfrm>
            <a:off x="677334" y="5437632"/>
            <a:ext cx="819844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Tradycja mówi o tym, że czekoladowe specjały zrzucane są przez dzwony, które zostały wysłane do Rzymu po błogosławieństwo i wracają na Wielkanoc, żeby ogłosić dobrą nowinę i obdarować dzieci czekoladowymi jajkami, dzwonami, zającami czy kurczakami.</a:t>
            </a:r>
          </a:p>
          <a:p>
            <a:r>
              <a:rPr lang="pl-PL" sz="16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Francuzi uwielbiają czekoladę. Sklepowe witryny uginają się od najróżniejszych czekoladowych specjałów a członkowie rodziny obdarowują się czekoladkami w Niedzielę Wielkanocną.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9427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995277-5A3B-4B6E-B373-81620C08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407" y="676995"/>
            <a:ext cx="8596668" cy="1826581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A43E5B6-BFE6-4BE4-8674-07DBEDB18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2405" y="3121152"/>
            <a:ext cx="8596669" cy="2266696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B39698DF-69DC-4B3C-B86C-CFB9FD0425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05" y="536448"/>
            <a:ext cx="8596669" cy="3206496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19C1F97E-B3B5-4798-9E7D-5F39E67065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05" y="3291840"/>
            <a:ext cx="5735659" cy="33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908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08075C-9159-4B8A-8486-373CE5D79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jedzą Francuzi?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2081C6-A0FF-4B70-8AAE-EAE17E1DB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rgbClr val="444444"/>
                </a:solidFill>
                <a:latin typeface="Vollkorn"/>
              </a:rPr>
              <a:t>  Serwowana jest przede wszystkim pieczona jagnięcina, pasztety czy owoce morza.  Posiłkom towarzyszą dobre wina i szampan, a na deser podawane jest ciasto czekoladowe, ciasto z truskawkami nazywane </a:t>
            </a:r>
            <a:r>
              <a:rPr lang="pl-PL" i="1" dirty="0" err="1">
                <a:solidFill>
                  <a:srgbClr val="444444"/>
                </a:solidFill>
                <a:latin typeface="Vollkorn"/>
              </a:rPr>
              <a:t>charlotte</a:t>
            </a:r>
            <a:r>
              <a:rPr lang="pl-PL" i="1" dirty="0">
                <a:solidFill>
                  <a:srgbClr val="444444"/>
                </a:solidFill>
                <a:latin typeface="Vollkorn"/>
              </a:rPr>
              <a:t> </a:t>
            </a:r>
            <a:r>
              <a:rPr lang="pl-PL" i="1" dirty="0" err="1">
                <a:solidFill>
                  <a:srgbClr val="444444"/>
                </a:solidFill>
                <a:latin typeface="Vollkorn"/>
              </a:rPr>
              <a:t>aux</a:t>
            </a:r>
            <a:r>
              <a:rPr lang="pl-PL" i="1" dirty="0">
                <a:solidFill>
                  <a:srgbClr val="444444"/>
                </a:solidFill>
                <a:latin typeface="Vollkorn"/>
              </a:rPr>
              <a:t> </a:t>
            </a:r>
            <a:r>
              <a:rPr lang="pl-PL" i="1" dirty="0" err="1">
                <a:solidFill>
                  <a:srgbClr val="444444"/>
                </a:solidFill>
                <a:latin typeface="Vollkorn"/>
              </a:rPr>
              <a:t>fraises</a:t>
            </a:r>
            <a:r>
              <a:rPr lang="pl-PL" i="1" dirty="0">
                <a:solidFill>
                  <a:srgbClr val="444444"/>
                </a:solidFill>
                <a:latin typeface="Vollkorn"/>
              </a:rPr>
              <a:t> </a:t>
            </a:r>
            <a:r>
              <a:rPr lang="pl-PL" dirty="0">
                <a:solidFill>
                  <a:srgbClr val="444444"/>
                </a:solidFill>
                <a:latin typeface="Vollkorn"/>
              </a:rPr>
              <a:t>lub</a:t>
            </a:r>
            <a:r>
              <a:rPr lang="pl-PL" i="1" dirty="0">
                <a:solidFill>
                  <a:srgbClr val="444444"/>
                </a:solidFill>
                <a:latin typeface="Vollkorn"/>
              </a:rPr>
              <a:t> </a:t>
            </a:r>
            <a:r>
              <a:rPr lang="pl-PL" i="1" dirty="0" err="1">
                <a:solidFill>
                  <a:srgbClr val="444444"/>
                </a:solidFill>
                <a:latin typeface="Vollkorn"/>
              </a:rPr>
              <a:t>nid</a:t>
            </a:r>
            <a:r>
              <a:rPr lang="pl-PL" i="1" dirty="0">
                <a:solidFill>
                  <a:srgbClr val="444444"/>
                </a:solidFill>
                <a:latin typeface="Vollkorn"/>
              </a:rPr>
              <a:t> de </a:t>
            </a:r>
            <a:r>
              <a:rPr lang="pl-PL" i="1" dirty="0" err="1">
                <a:solidFill>
                  <a:srgbClr val="444444"/>
                </a:solidFill>
                <a:latin typeface="Vollkorn"/>
              </a:rPr>
              <a:t>Pâques</a:t>
            </a:r>
            <a:r>
              <a:rPr lang="pl-PL" dirty="0">
                <a:solidFill>
                  <a:srgbClr val="444444"/>
                </a:solidFill>
                <a:latin typeface="Vollkorn"/>
              </a:rPr>
              <a:t>, czyli ciasto kształtem przypominające gniazdo.</a:t>
            </a:r>
          </a:p>
          <a:p>
            <a:pPr marL="0" indent="0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702B0954-9B88-4970-9071-AC4DFB450C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" y="3429000"/>
            <a:ext cx="3901440" cy="2819400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BED66DC6-B8D5-45FB-8B76-1EBEDD367A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336" y="3429000"/>
            <a:ext cx="4299666" cy="2842551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9A696D6F-76D9-472F-8F71-28D7BB01387D}"/>
              </a:ext>
            </a:extLst>
          </p:cNvPr>
          <p:cNvSpPr txBox="1"/>
          <p:nvPr/>
        </p:nvSpPr>
        <p:spPr>
          <a:xfrm>
            <a:off x="1194816" y="6766560"/>
            <a:ext cx="1120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Jagnięcina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A69E1151-198C-49A5-91B7-F11776606F0F}"/>
              </a:ext>
            </a:extLst>
          </p:cNvPr>
          <p:cNvSpPr txBox="1"/>
          <p:nvPr/>
        </p:nvSpPr>
        <p:spPr>
          <a:xfrm>
            <a:off x="5352288" y="6858000"/>
            <a:ext cx="2428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Ciasto - Charlotte </a:t>
            </a:r>
            <a:r>
              <a:rPr lang="pl-PL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aux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fraises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031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85B652-13C8-43B6-B59C-9CAC1E24D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Wyspach Brytyjskich obchodzi się również Wielki Czwartek najczęściej zwany jako </a:t>
            </a:r>
            <a:r>
              <a:rPr lang="pl-PL" sz="2400" i="1" dirty="0" err="1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Maundy</a:t>
            </a:r>
            <a:r>
              <a:rPr lang="pl-PL" sz="2400" i="1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i="1" dirty="0" err="1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Thursday</a:t>
            </a:r>
            <a:r>
              <a:rPr lang="pl-PL" sz="24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lub </a:t>
            </a:r>
            <a:r>
              <a:rPr lang="pl-PL" sz="2400" i="1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 </a:t>
            </a:r>
            <a:r>
              <a:rPr lang="pl-PL" sz="2400" i="1" dirty="0" err="1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Thursday</a:t>
            </a:r>
            <a:r>
              <a:rPr lang="pl-PL" sz="24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oraz Wielką Sobotę </a:t>
            </a:r>
            <a:r>
              <a:rPr lang="pl-PL" sz="2400" i="1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 </a:t>
            </a:r>
            <a:r>
              <a:rPr lang="pl-PL" sz="2400" i="1" dirty="0" err="1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Saturday</a:t>
            </a:r>
            <a:r>
              <a:rPr lang="pl-PL" sz="2400" i="1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8CD8AA-503D-499B-94DC-7FB7A7EB2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Popularna niegdyś tradycja malowania jajek została zastąpiona czekoladowymi jajkami 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Easter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Egg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oraz zajączkami wielkanocnymi 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Easter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Bunny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które w Wielkanoc są wręczane bliskim. Na długo przed okresem świątecznym sklepowe półki zapełniają się czekoladowymi przysmakami, będącymi dziś symbolem Świąt Wielkanocnych dla wielu Brytyjczyków. Spośród tradycyjnych zabaw, które przetrwały w niektórych domach, najchętniej kultywowane jest polowanie na jajko 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Egg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Hunt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Najczęściej rodzice ukrywają czekoladowe jajka w domu lub ogrodzie, a zadaniem dzieci jest ich odnalezienie. Popularne jest również turlanie ugotowanych jajek 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Egg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Rolling)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Zwycięzcą w zabawie jest osoba, której jajko spuszczone z górki dotrze na dół bez pęknięcia lub zostanie najszybciej „doturlane” do mety przy użyciu kijka. </a:t>
            </a:r>
          </a:p>
          <a:p>
            <a:pPr marL="0" indent="0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wal 4">
            <a:extLst>
              <a:ext uri="{FF2B5EF4-FFF2-40B4-BE49-F238E27FC236}">
                <a16:creationId xmlns:a16="http://schemas.microsoft.com/office/drawing/2014/main" id="{8A97A7AD-3137-4F40-AC3C-905684AF7DBA}"/>
              </a:ext>
            </a:extLst>
          </p:cNvPr>
          <p:cNvSpPr/>
          <p:nvPr/>
        </p:nvSpPr>
        <p:spPr>
          <a:xfrm flipH="1">
            <a:off x="4770120" y="1554480"/>
            <a:ext cx="822960" cy="12191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Owal 3">
            <a:extLst>
              <a:ext uri="{FF2B5EF4-FFF2-40B4-BE49-F238E27FC236}">
                <a16:creationId xmlns:a16="http://schemas.microsoft.com/office/drawing/2014/main" id="{F300AF8F-CCBF-4034-A267-3068C82C204A}"/>
              </a:ext>
            </a:extLst>
          </p:cNvPr>
          <p:cNvSpPr/>
          <p:nvPr/>
        </p:nvSpPr>
        <p:spPr>
          <a:xfrm flipH="1">
            <a:off x="4358640" y="1554480"/>
            <a:ext cx="701040" cy="10820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Owal 5">
            <a:extLst>
              <a:ext uri="{FF2B5EF4-FFF2-40B4-BE49-F238E27FC236}">
                <a16:creationId xmlns:a16="http://schemas.microsoft.com/office/drawing/2014/main" id="{0C3256BE-5345-4BBD-9A38-9FBAF457F4EB}"/>
              </a:ext>
            </a:extLst>
          </p:cNvPr>
          <p:cNvSpPr/>
          <p:nvPr/>
        </p:nvSpPr>
        <p:spPr>
          <a:xfrm>
            <a:off x="5593080" y="1485899"/>
            <a:ext cx="822960" cy="12192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2B2F8AE0-B5E0-4434-B06B-2E205A6D3F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160" y="6492874"/>
            <a:ext cx="8945880" cy="4556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114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D3B9FC-2DC9-4782-A9C1-168915547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883920"/>
            <a:ext cx="10515600" cy="1127760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pl-PL" sz="49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Potrawy wielkanocne </a:t>
            </a:r>
            <a:br>
              <a:rPr lang="pl-PL" b="1" dirty="0">
                <a:solidFill>
                  <a:srgbClr val="555555"/>
                </a:solidFill>
                <a:latin typeface="Open Sans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55E4FA-59D8-49DA-9604-DE71AD975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>
                <a:solidFill>
                  <a:srgbClr val="555555"/>
                </a:solidFill>
                <a:latin typeface="Open Sans"/>
              </a:rPr>
              <a:t>  </a:t>
            </a:r>
            <a:r>
              <a:rPr lang="pl-PL" sz="24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Święta Wielkanocne przygotowuje się tu tradycyjnie wypiekane słodkie bułki </a:t>
            </a:r>
            <a:r>
              <a:rPr lang="pl-PL" sz="2400" i="1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(Hot Cross </a:t>
            </a:r>
            <a:r>
              <a:rPr lang="pl-PL" sz="2400" i="1" dirty="0" err="1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Buns</a:t>
            </a:r>
            <a:r>
              <a:rPr lang="pl-PL" sz="2400" i="1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l-PL" sz="24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które kojarzone są najczęściej z Wielkim Piątkiem </a:t>
            </a:r>
            <a:r>
              <a:rPr lang="pl-PL" sz="2400" i="1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(Good </a:t>
            </a:r>
            <a:r>
              <a:rPr lang="pl-PL" sz="2400" i="1" dirty="0" err="1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Friday</a:t>
            </a:r>
            <a:r>
              <a:rPr lang="pl-PL" sz="2400" i="1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l-PL" sz="24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W niedzielę wielkanocną na śniadanie podawane są gotowane jajka, które jak w wielu miejscach na świecie uważane są za symbol Świąt Wielkanocnych. Główną potrawą podczas obiadu wielkanocnego jest często pieczone jagnię, natomiast ciastem kojarzonym z Wielkanocą jest </a:t>
            </a:r>
            <a:r>
              <a:rPr lang="pl-PL" sz="2400" i="1" dirty="0" err="1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Simnel</a:t>
            </a:r>
            <a:r>
              <a:rPr lang="pl-PL" sz="2400" i="1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i="1" dirty="0" err="1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Cake</a:t>
            </a:r>
            <a:r>
              <a:rPr lang="pl-PL" sz="24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Obficie przystrojony marcepanem deser jest najczęściej ciastem migdałowo-owocowym. Popularne na Wyspach Brytyjskich są również </a:t>
            </a:r>
            <a:r>
              <a:rPr lang="pl-PL" sz="2400" i="1" dirty="0" err="1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Easter</a:t>
            </a:r>
            <a:r>
              <a:rPr lang="pl-PL" sz="2400" i="1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i="1" dirty="0" err="1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Biscuits</a:t>
            </a:r>
            <a:r>
              <a:rPr lang="pl-PL" sz="24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czyli Wielkanocne Herbatniki oraz </a:t>
            </a:r>
            <a:r>
              <a:rPr lang="pl-PL" sz="2400" i="1" dirty="0" err="1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Easter</a:t>
            </a:r>
            <a:r>
              <a:rPr lang="pl-PL" sz="2400" i="1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Pudding</a:t>
            </a:r>
            <a:r>
              <a:rPr lang="pl-PL" sz="24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który przygotowywany jest w bardzo wielu formach.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19AB5675-A14A-4BB8-AFD1-F43F42CB03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09989"/>
            <a:ext cx="8214360" cy="3880772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72A9478B-3DD7-4479-97FC-7065392E537F}"/>
              </a:ext>
            </a:extLst>
          </p:cNvPr>
          <p:cNvSpPr txBox="1"/>
          <p:nvPr/>
        </p:nvSpPr>
        <p:spPr>
          <a:xfrm>
            <a:off x="8564881" y="6446520"/>
            <a:ext cx="3627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</a:rPr>
              <a:t>Simnel</a:t>
            </a:r>
            <a:r>
              <a:rPr lang="pl-PL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pl-PL" dirty="0" err="1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</a:rPr>
              <a:t>cake</a:t>
            </a:r>
            <a:r>
              <a:rPr lang="pl-PL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</a:rPr>
              <a:t> – ciasto owocowe pokryte masą marcepanową z dodatkiem 11 marcepanowych kulek na wierzchu, które symbolizują apostołów (bez Judasza).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251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0BAC80-090C-4B7B-8527-FB023E3D0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Skąd pochodzi nazwa świąt </a:t>
            </a:r>
            <a:r>
              <a:rPr lang="pl-PL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Easter</a:t>
            </a:r>
            <a:r>
              <a:rPr lang="pl-P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E16DA0-32D7-4217-B586-7FE0971EB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Wielkanocy – </a:t>
            </a:r>
            <a:r>
              <a:rPr lang="pl-PL" sz="2400" b="1" dirty="0" err="1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Easter</a:t>
            </a:r>
            <a:r>
              <a:rPr lang="pl-PL" sz="2400" b="1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wywodzi się od imienia anglosaskiej bogini wiosny </a:t>
            </a:r>
            <a:r>
              <a:rPr lang="pl-PL" sz="2400" b="1" dirty="0" err="1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Eostre</a:t>
            </a:r>
            <a:r>
              <a:rPr lang="pl-PL" sz="2400" b="1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która czczona była na długo przed powstaniem chrześcijaństwa. Rozpalanie ognisk oraz wspólna zabawa były oznaką radości z kończącej się zimy, a jednocześnie powitaniem wiosny.</a:t>
            </a:r>
          </a:p>
          <a:p>
            <a:pPr marL="0" indent="0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B11E131-C1F6-4953-8597-46CCDE2649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040" y="4130040"/>
            <a:ext cx="5044440" cy="5806440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66A3E873-E1B3-430B-8629-8FCA1C9DBBC6}"/>
              </a:ext>
            </a:extLst>
          </p:cNvPr>
          <p:cNvSpPr txBox="1"/>
          <p:nvPr/>
        </p:nvSpPr>
        <p:spPr>
          <a:xfrm>
            <a:off x="677334" y="4465320"/>
            <a:ext cx="23859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Happy </a:t>
            </a:r>
            <a:r>
              <a:rPr lang="pl-PL" sz="48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Easter</a:t>
            </a:r>
            <a:r>
              <a:rPr lang="pl-PL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73405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0056B0-5170-4B79-94F8-04983650A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Wielkanoc w Niemczech</a:t>
            </a:r>
            <a:br>
              <a:rPr lang="pl-PL" sz="4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Osterfest</a:t>
            </a:r>
            <a:br>
              <a:rPr lang="pl-PL" sz="4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Ogródkowe przygotowania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6D6D852E-420C-4B72-BA5F-5A761B1F17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838801"/>
              </p:ext>
            </p:extLst>
          </p:nvPr>
        </p:nvGraphicFramePr>
        <p:xfrm>
          <a:off x="677334" y="2697480"/>
          <a:ext cx="9381066" cy="416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raz 5">
            <a:extLst>
              <a:ext uri="{FF2B5EF4-FFF2-40B4-BE49-F238E27FC236}">
                <a16:creationId xmlns:a16="http://schemas.microsoft.com/office/drawing/2014/main" id="{37AC1FCF-0A90-43D6-85DD-35409EE593C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5362" y="4087368"/>
            <a:ext cx="10972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469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7D3110-93AD-4371-8DF5-3A46222C7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400" dirty="0" err="1">
                <a:solidFill>
                  <a:srgbClr val="00B050"/>
                </a:solidFill>
              </a:rPr>
              <a:t>Ostersonntag</a:t>
            </a:r>
            <a:br>
              <a:rPr lang="pl-PL" sz="4400" dirty="0">
                <a:solidFill>
                  <a:srgbClr val="00B050"/>
                </a:solidFill>
              </a:rPr>
            </a:br>
            <a:r>
              <a:rPr lang="pl-PL" sz="4400" dirty="0">
                <a:solidFill>
                  <a:srgbClr val="00B050"/>
                </a:solidFill>
              </a:rPr>
              <a:t>Wielka Niedziela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FCA3C9-41FC-4930-8DC3-7FB9D2E33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388" y="1930400"/>
            <a:ext cx="8596668" cy="710692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sz="9600" b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Wielka Niedziela</a:t>
            </a:r>
            <a:r>
              <a:rPr lang="pl-PL" sz="9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jest wyczekiwana przez dzieci. Po obfitym śniadaniu udają się na poszukiwanie słodkich upominków ukrytych w ogródku przez zajączka </a:t>
            </a:r>
          </a:p>
          <a:p>
            <a:pPr marL="0" indent="0">
              <a:buNone/>
            </a:pPr>
            <a:r>
              <a:rPr lang="pl-PL" sz="9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pl-PL" dirty="0">
              <a:solidFill>
                <a:srgbClr val="003366"/>
              </a:solidFill>
              <a:latin typeface="PT Sans"/>
            </a:endParaRPr>
          </a:p>
          <a:p>
            <a:pPr marL="0" indent="0">
              <a:buNone/>
            </a:pPr>
            <a:endParaRPr lang="pl-PL" dirty="0">
              <a:solidFill>
                <a:srgbClr val="003366"/>
              </a:solidFill>
              <a:latin typeface="PT Sans"/>
            </a:endParaRPr>
          </a:p>
          <a:p>
            <a:pPr marL="0" indent="0">
              <a:buNone/>
            </a:pPr>
            <a:r>
              <a:rPr lang="pl-PL" dirty="0">
                <a:solidFill>
                  <a:srgbClr val="003366"/>
                </a:solidFill>
                <a:latin typeface="PT Sans"/>
              </a:rPr>
              <a:t> </a:t>
            </a:r>
            <a:r>
              <a:rPr lang="pl-PL" sz="9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(rodziców). Są to </a:t>
            </a:r>
            <a:r>
              <a:rPr lang="pl-PL" sz="9600" b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czekoladowe jajka</a:t>
            </a:r>
            <a:r>
              <a:rPr lang="pl-PL" sz="9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 figurki zajączków. Dorośli także obdarowują się drobnymi prezentami. W czasie Wielkanocy w wielu landach trwają dwutygodniowe szkolne ferie wielkanocne. Jest to okazja do spotkań z rodziną, do wizyt u dziadków lub po prostu do krótkiego urlopu.</a:t>
            </a:r>
            <a:br>
              <a:rPr lang="pl-PL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9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Są jednak także w Niemczech regiony, gdzie kultywuje się tradycję dekoracji jajek i organizuje wystawy i targi umożliwiające sprzedaż ręcznie robionych artystycznych pisanek i dekoracji także z barankiem wielkanocnym z wosku. </a:t>
            </a:r>
          </a:p>
          <a:p>
            <a:pPr marL="0" indent="0">
              <a:buNone/>
            </a:pPr>
            <a:endParaRPr lang="pl-PL" sz="9600" dirty="0">
              <a:solidFill>
                <a:srgbClr val="003366"/>
              </a:solidFill>
              <a:latin typeface="PT Sans"/>
            </a:endParaRPr>
          </a:p>
          <a:p>
            <a:pPr marL="0" indent="0">
              <a:buNone/>
            </a:pPr>
            <a:r>
              <a:rPr lang="pl-PL" sz="9600" dirty="0">
                <a:solidFill>
                  <a:srgbClr val="003366"/>
                </a:solidFill>
                <a:latin typeface="PT Sans"/>
              </a:rPr>
              <a:t> </a:t>
            </a:r>
            <a:br>
              <a:rPr lang="pl-PL" sz="9600" dirty="0"/>
            </a:br>
            <a:br>
              <a:rPr lang="pl-PL" sz="9600" dirty="0"/>
            </a:br>
            <a:endParaRPr lang="pl-PL" sz="9600" dirty="0"/>
          </a:p>
          <a:p>
            <a:pPr marL="0" indent="0">
              <a:buNone/>
            </a:pPr>
            <a:endParaRPr lang="pl-PL" sz="9600" dirty="0">
              <a:solidFill>
                <a:srgbClr val="003366"/>
              </a:solidFill>
              <a:latin typeface="PT Sans"/>
            </a:endParaRPr>
          </a:p>
          <a:p>
            <a:pPr marL="0" indent="0">
              <a:buNone/>
            </a:pPr>
            <a:endParaRPr lang="pl-PL" sz="9600" dirty="0">
              <a:solidFill>
                <a:srgbClr val="003366"/>
              </a:solidFill>
              <a:latin typeface="PT Sans"/>
            </a:endParaRPr>
          </a:p>
          <a:p>
            <a:pPr marL="0" indent="0">
              <a:buNone/>
            </a:pPr>
            <a:endParaRPr lang="pl-PL" sz="9600" dirty="0">
              <a:solidFill>
                <a:srgbClr val="003366"/>
              </a:solidFill>
              <a:latin typeface="PT Sans"/>
            </a:endParaRPr>
          </a:p>
          <a:p>
            <a:pPr marL="0" indent="0">
              <a:buNone/>
            </a:pPr>
            <a:endParaRPr lang="pl-PL" sz="96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śmiechnięta buźka 3">
            <a:extLst>
              <a:ext uri="{FF2B5EF4-FFF2-40B4-BE49-F238E27FC236}">
                <a16:creationId xmlns:a16="http://schemas.microsoft.com/office/drawing/2014/main" id="{12E47ADE-B91D-477B-A1F2-3B77E65404F4}"/>
              </a:ext>
            </a:extLst>
          </p:cNvPr>
          <p:cNvSpPr/>
          <p:nvPr/>
        </p:nvSpPr>
        <p:spPr>
          <a:xfrm>
            <a:off x="4312920" y="2590800"/>
            <a:ext cx="1676400" cy="112776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6BB04555-6021-45C4-81DB-63354BAD10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406" y="6248400"/>
            <a:ext cx="4157595" cy="254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598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E98F65-F267-4D74-B285-0335354F5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00B050"/>
                </a:solidFill>
              </a:rPr>
              <a:t>Wielki Post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C9D892-8D0B-4110-904D-2A83E595C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203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Oczywiście praktykowany jest w Niemczech </a:t>
            </a:r>
            <a:r>
              <a:rPr lang="pl-PL" sz="2800" b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Wielki Post</a:t>
            </a:r>
            <a:r>
              <a:rPr lang="pl-PL" sz="28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Tu jednak jest on rozumiany bardziej dowolnie. Każdy odmawia sobie tego, co najbardziej lubi. Można więc pościć </a:t>
            </a:r>
            <a:r>
              <a:rPr lang="pl-PL" sz="2800" b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rezygnując z mięsa i słodyczy</a:t>
            </a:r>
            <a:r>
              <a:rPr lang="pl-PL" sz="28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Gdy post się już kończy, w Wielką Niedzielę Niemcy także lubią suto zjeść.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905546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DFDC6D-2E8E-40A4-9230-D226929C4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459480"/>
          </a:xfrm>
        </p:spPr>
        <p:txBody>
          <a:bodyPr>
            <a:normAutofit/>
          </a:bodyPr>
          <a:lstStyle/>
          <a:p>
            <a:pPr algn="ctr"/>
            <a:r>
              <a:rPr lang="pl-PL" sz="4400" dirty="0">
                <a:solidFill>
                  <a:srgbClr val="00B050"/>
                </a:solidFill>
              </a:rPr>
              <a:t>Potrawy niemieckie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01ED49AB-BAC2-4081-9EFE-21A390A31733}"/>
              </a:ext>
            </a:extLst>
          </p:cNvPr>
          <p:cNvSpPr txBox="1"/>
          <p:nvPr/>
        </p:nvSpPr>
        <p:spPr>
          <a:xfrm>
            <a:off x="1524000" y="1844040"/>
            <a:ext cx="94035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Dania, które są na niemieckim stole wielkanocnym to przede wszystkim zajączek z cukru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lub z czekolady, pyszne jajka faszerowane kawiorem, knedle,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musli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owocowe, chleb orzechowy, boczek, pieczona szynka, kiełbasy, pieczona wieprzowina. Jest także tradycyjna ryba, zarówno pieczona, jak też wędzona. Niemcy uwielbiają słodycze: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babki i baby drożdżowe z rodzynkami, strudle owocowe i serniki. Charakterystyczna dla świąt w Niemczech jest również zupa kminkowa i dyniowa.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Hackepeter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przypominający polski tatar zmielony rak w ostrym sosie.</a:t>
            </a:r>
          </a:p>
        </p:txBody>
      </p:sp>
      <p:pic>
        <p:nvPicPr>
          <p:cNvPr id="13" name="Symbol zastępczy zawartości 12">
            <a:extLst>
              <a:ext uri="{FF2B5EF4-FFF2-40B4-BE49-F238E27FC236}">
                <a16:creationId xmlns:a16="http://schemas.microsoft.com/office/drawing/2014/main" id="{02B1723B-FA29-4095-B9EF-F16237F0EC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536" y="3875365"/>
            <a:ext cx="4474464" cy="2551176"/>
          </a:xfr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063916FD-6277-42E1-9913-55BC29283C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072" y="3617976"/>
            <a:ext cx="4376928" cy="2551176"/>
          </a:xfrm>
          <a:prstGeom prst="rect">
            <a:avLst/>
          </a:prstGeom>
        </p:spPr>
      </p:pic>
      <p:sp>
        <p:nvSpPr>
          <p:cNvPr id="17" name="pole tekstowe 16">
            <a:extLst>
              <a:ext uri="{FF2B5EF4-FFF2-40B4-BE49-F238E27FC236}">
                <a16:creationId xmlns:a16="http://schemas.microsoft.com/office/drawing/2014/main" id="{82CC555A-4134-4E76-B8B4-E773D989AECD}"/>
              </a:ext>
            </a:extLst>
          </p:cNvPr>
          <p:cNvSpPr txBox="1"/>
          <p:nvPr/>
        </p:nvSpPr>
        <p:spPr>
          <a:xfrm rot="20971433">
            <a:off x="1828800" y="6669024"/>
            <a:ext cx="165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Hackepeter</a:t>
            </a:r>
            <a:endParaRPr lang="pl-PL" dirty="0"/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50E53DDA-B63A-42D7-8164-F6A2E1164A00}"/>
              </a:ext>
            </a:extLst>
          </p:cNvPr>
          <p:cNvSpPr txBox="1"/>
          <p:nvPr/>
        </p:nvSpPr>
        <p:spPr>
          <a:xfrm rot="21357011">
            <a:off x="6547741" y="6875954"/>
            <a:ext cx="1320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Chleb orzechowy</a:t>
            </a:r>
          </a:p>
        </p:txBody>
      </p:sp>
    </p:spTree>
    <p:extLst>
      <p:ext uri="{BB962C8B-B14F-4D97-AF65-F5344CB8AC3E}">
        <p14:creationId xmlns:p14="http://schemas.microsoft.com/office/powerpoint/2010/main" val="2446556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107C2E-0BEF-492F-841A-4EC07A6253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Gdy życzysz po niemiecku Wesołych Świąt, powiedz: </a:t>
            </a:r>
            <a:br>
              <a:rPr lang="pl-PL" dirty="0"/>
            </a:br>
            <a:r>
              <a:rPr lang="pl-PL" i="1" dirty="0" err="1">
                <a:solidFill>
                  <a:srgbClr val="FFC000"/>
                </a:solidFill>
                <a:latin typeface="Open Sans Regular"/>
              </a:rPr>
              <a:t>Frohe</a:t>
            </a:r>
            <a:r>
              <a:rPr lang="pl-PL" i="1" dirty="0">
                <a:solidFill>
                  <a:srgbClr val="FFC000"/>
                </a:solidFill>
                <a:latin typeface="Open Sans Regular"/>
              </a:rPr>
              <a:t> </a:t>
            </a:r>
            <a:r>
              <a:rPr lang="pl-PL" i="1" dirty="0" err="1">
                <a:solidFill>
                  <a:srgbClr val="FFC000"/>
                </a:solidFill>
                <a:latin typeface="Open Sans Regular"/>
              </a:rPr>
              <a:t>Weihnachten</a:t>
            </a:r>
            <a:r>
              <a:rPr lang="pl-PL" i="1" dirty="0">
                <a:solidFill>
                  <a:srgbClr val="FFC000"/>
                </a:solidFill>
                <a:latin typeface="Open Sans Regular"/>
              </a:rPr>
              <a:t>!</a:t>
            </a:r>
            <a:endParaRPr lang="pl-PL" dirty="0">
              <a:solidFill>
                <a:srgbClr val="FFC000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D10E0F6-D0EA-4DC1-B4A3-9124651E32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340352"/>
            <a:ext cx="7766936" cy="1402080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44957D5-7901-4656-B601-088EA3F46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066" y="4242816"/>
            <a:ext cx="8222149" cy="362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52113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1356</TotalTime>
  <Words>1047</Words>
  <Application>Microsoft Office PowerPoint</Application>
  <PresentationFormat>Panoramiczny</PresentationFormat>
  <Paragraphs>53</Paragraphs>
  <Slides>13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13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27" baseType="lpstr">
      <vt:lpstr>Arial</vt:lpstr>
      <vt:lpstr>Calibri</vt:lpstr>
      <vt:lpstr>Georgia</vt:lpstr>
      <vt:lpstr>inherit</vt:lpstr>
      <vt:lpstr>Open Sans</vt:lpstr>
      <vt:lpstr>Open Sans Regular</vt:lpstr>
      <vt:lpstr>PT Sans</vt:lpstr>
      <vt:lpstr>Stencil</vt:lpstr>
      <vt:lpstr>Times New Roman</vt:lpstr>
      <vt:lpstr>Trebuchet MS</vt:lpstr>
      <vt:lpstr>Verdana</vt:lpstr>
      <vt:lpstr>Vollkorn</vt:lpstr>
      <vt:lpstr>Wingdings 3</vt:lpstr>
      <vt:lpstr>Faseta</vt:lpstr>
      <vt:lpstr>Wielkanoc w Europie</vt:lpstr>
      <vt:lpstr>  Na Wyspach Brytyjskich obchodzi się również Wielki Czwartek najczęściej zwany jako Maundy Thursday lub Holy Thursday oraz Wielką Sobotę Holy Saturday.</vt:lpstr>
      <vt:lpstr>Potrawy wielkanocne  </vt:lpstr>
      <vt:lpstr>Skąd pochodzi nazwa świąt Easter?</vt:lpstr>
      <vt:lpstr>Wielkanoc w Niemczech Osterfest Ogródkowe przygotowania</vt:lpstr>
      <vt:lpstr>Ostersonntag Wielka Niedziela</vt:lpstr>
      <vt:lpstr>Wielki Post</vt:lpstr>
      <vt:lpstr>Potrawy niemieckie</vt:lpstr>
      <vt:lpstr>Gdy życzysz po niemiecku Wesołych Świąt, powiedz:  Frohe Weihnachten!</vt:lpstr>
      <vt:lpstr>Wielkanoc we Francji</vt:lpstr>
      <vt:lpstr>Ogródkowe poszukiwanie jajek we Francji</vt:lpstr>
      <vt:lpstr>Prezentacja programu PowerPoint</vt:lpstr>
      <vt:lpstr>Co jedzą Francuzi?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Wielkanoc w Europie</dc:title>
  <dc:creator>Agnieszka Palczewska</dc:creator>
  <cp:lastModifiedBy>Agnieszka Palczewska</cp:lastModifiedBy>
  <cp:revision>38</cp:revision>
  <dcterms:created xsi:type="dcterms:W3CDTF">2020-04-05T14:26:20Z</dcterms:created>
  <dcterms:modified xsi:type="dcterms:W3CDTF">2020-04-06T13:03:16Z</dcterms:modified>
</cp:coreProperties>
</file>