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2020-05-15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2020-05-15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Savoir </a:t>
            </a:r>
            <a:r>
              <a:rPr lang="pl-PL" sz="36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vivre</a:t>
            </a:r>
            <a:r>
              <a:rPr lang="pl-PL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na co dzień.</a:t>
            </a:r>
            <a:endParaRPr lang="pl-PL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Symbol zastępczy zawartości 3" descr="Dodatek—”Kultura osobista”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357430"/>
            <a:ext cx="4286280" cy="278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Nakrycie stołu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1640" y="1125578"/>
            <a:ext cx="5760720" cy="4606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Dzwoniąc pamiętajmy o zasadach </a:t>
            </a:r>
            <a:r>
              <a:rPr lang="pl-PL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savoir-vivre</a:t>
            </a:r>
            <a:endParaRPr lang="pl-PL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 </a:t>
            </a:r>
            <a:r>
              <a:rPr lang="pl-PL" sz="2800" i="1" dirty="0" smtClean="0"/>
              <a:t>Najważniejszą zasadą w kontekście używania telefonów jest pora wykonywania połączeń - przyjmuje się, że czas na takie rozmowy obejmuje godziny od 8.00 rano do maksimum 21.00 wieczorem. Gdy do kogoś dzwonimy, obowiązkowo przedstawmy się na początku i powiedzmy, w jakiej sprawie telefonujemy. Jeśli połączenie zostało przerwane, zawsze ponownie nawiązuje je ta osoba, która dzwoniła za pierwszym razem.</a:t>
            </a:r>
          </a:p>
          <a:p>
            <a:pPr>
              <a:buNone/>
            </a:pPr>
            <a:r>
              <a:rPr lang="pl-PL" sz="2400" i="1" dirty="0" smtClean="0"/>
              <a:t>Opracowała Agata Mroczkowska</a:t>
            </a:r>
            <a:endParaRPr lang="pl-PL" sz="2400" i="1" dirty="0"/>
          </a:p>
        </p:txBody>
      </p:sp>
      <p:pic>
        <p:nvPicPr>
          <p:cNvPr id="4" name="Obraz 3" descr="Telefon Brondi Vintage 20 Czarny - zdjęci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5152390"/>
            <a:ext cx="2320290" cy="170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Kultura osobista jest wizytówką każdego z nas, pamiętaj: jak nas widzą, tak nas piszą. Zwroty grzecznościowe powinniśmy stosować na co dzień.</a:t>
            </a:r>
            <a:endParaRPr lang="pl-PL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Symbol zastępczy zawartości 3" descr="Untitled Page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071810"/>
            <a:ext cx="5429288" cy="3501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Czym jest kultura osobista?</a:t>
            </a:r>
            <a:endParaRPr lang="pl-PL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 </a:t>
            </a:r>
            <a:r>
              <a:rPr lang="pl-PL" i="1" dirty="0" smtClean="0"/>
              <a:t>Kultura osobista jest cechą, którą nabywa się w wyniku ciągłej pracy nad sobą przez całe życie. Jest ona pewną trwałą właściwością, określa zachowanie człowieka niezależnie od czasu, miejsca i okoliczności.</a:t>
            </a:r>
          </a:p>
          <a:p>
            <a:pPr>
              <a:buNone/>
            </a:pP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pic>
        <p:nvPicPr>
          <p:cNvPr id="4" name="Obraz 3" descr="Zacznijmy od kultury osobistej… - Krawat i Muszka - Firma szkoleniow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4214818"/>
            <a:ext cx="3764915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Z perspektywy Darka Pryczaka: Kultura osobista i obłud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3547" y="854710"/>
            <a:ext cx="5716905" cy="5148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składa się na kulturę osobistą?</a:t>
            </a:r>
            <a:endParaRPr lang="pl-PL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/>
          </a:bodyPr>
          <a:lstStyle/>
          <a:p>
            <a:r>
              <a:rPr lang="pl-PL" sz="1800" i="1" dirty="0" smtClean="0"/>
              <a:t>Walory intelektualne, takie jak: sposób myślenia, rozumienie pojęć, sprawność procesów myślenia (analiza, synteza, uogólnienie, konkretyzowanie, abstrahowanie), inteligencja (rozumiana nie jako elokwencja, lecz jako zdolność, umiejętność przystosowania się do nowych, zmieniających się warunków życia).</a:t>
            </a:r>
          </a:p>
          <a:p>
            <a:r>
              <a:rPr lang="pl-PL" sz="1800" i="1" dirty="0" smtClean="0"/>
              <a:t>Wrażliwość emocjonalna, np. współodczuwanie, współprzeżywanie, identyfikacja, zrozumienie, wyrozumiałość, tolerancja itp. </a:t>
            </a:r>
          </a:p>
          <a:p>
            <a:r>
              <a:rPr lang="pl-PL" sz="1800" i="1" dirty="0" smtClean="0"/>
              <a:t>Kierunkowy rozwój osobowości, obejmujący poglądy, postawy, przekonania, ideały życiowe oraz zawodowe itp.</a:t>
            </a:r>
          </a:p>
          <a:p>
            <a:r>
              <a:rPr lang="pl-PL" sz="1800" i="1" dirty="0" smtClean="0"/>
              <a:t>Postępowanie i zachowanie się, szczególnie:</a:t>
            </a:r>
          </a:p>
          <a:p>
            <a:pPr>
              <a:buNone/>
            </a:pPr>
            <a:r>
              <a:rPr lang="pl-PL" sz="1800" i="1" dirty="0" smtClean="0"/>
              <a:t>– przestrzeganie dobrych obyczajów i manier,</a:t>
            </a:r>
          </a:p>
          <a:p>
            <a:pPr>
              <a:buNone/>
            </a:pPr>
            <a:r>
              <a:rPr lang="pl-PL" sz="1800" i="1" dirty="0" smtClean="0"/>
              <a:t>– język, jakiego używamy w kontaktach z innymi,</a:t>
            </a:r>
          </a:p>
          <a:p>
            <a:pPr>
              <a:buNone/>
            </a:pPr>
            <a:r>
              <a:rPr lang="pl-PL" sz="1800" i="1" dirty="0" smtClean="0"/>
              <a:t>– taktowne zachowanie wobec innych, okazywanie szacunku, zainteresowania,</a:t>
            </a:r>
          </a:p>
          <a:p>
            <a:pPr>
              <a:buNone/>
            </a:pPr>
            <a:r>
              <a:rPr lang="pl-PL" sz="1800" i="1" dirty="0" smtClean="0"/>
              <a:t>– gotowość niesienia pomocy,</a:t>
            </a:r>
          </a:p>
          <a:p>
            <a:pPr>
              <a:buNone/>
            </a:pPr>
            <a:r>
              <a:rPr lang="pl-PL" sz="1800" i="1" dirty="0" smtClean="0"/>
              <a:t>– stosowanie uczciwych metod działania.</a:t>
            </a:r>
          </a:p>
          <a:p>
            <a:pPr>
              <a:buNone/>
            </a:pPr>
            <a:endParaRPr lang="pl-PL" sz="1800" dirty="0" smtClean="0"/>
          </a:p>
          <a:p>
            <a:endParaRPr lang="pl-P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800" dirty="0" smtClean="0"/>
              <a:t> </a:t>
            </a:r>
            <a:r>
              <a:rPr lang="pl-PL" sz="1800" i="1" dirty="0" smtClean="0"/>
              <a:t>Skuteczność </a:t>
            </a:r>
            <a:r>
              <a:rPr lang="pl-PL" sz="1800" i="1" dirty="0" smtClean="0"/>
              <a:t>działania. </a:t>
            </a:r>
            <a:endParaRPr lang="pl-PL" sz="1800" i="1" dirty="0" smtClean="0"/>
          </a:p>
          <a:p>
            <a:r>
              <a:rPr lang="pl-PL" sz="1800" i="1" dirty="0" smtClean="0"/>
              <a:t>Walory etyczne, inaczej uwewnętrznione zasady i normy postępowania społeczno-moralnego.</a:t>
            </a:r>
          </a:p>
          <a:p>
            <a:r>
              <a:rPr lang="pl-PL" sz="1800" i="1" dirty="0" smtClean="0"/>
              <a:t> Dbałość o zdrowie i higienę osobistą.</a:t>
            </a:r>
          </a:p>
          <a:p>
            <a:r>
              <a:rPr lang="pl-PL" sz="1800" i="1" dirty="0" smtClean="0"/>
              <a:t> Dbałość o </a:t>
            </a:r>
            <a:r>
              <a:rPr lang="pl-PL" sz="1800" i="1" dirty="0" smtClean="0"/>
              <a:t>schludny i czysty </a:t>
            </a:r>
            <a:r>
              <a:rPr lang="pl-PL" sz="1800" i="1" dirty="0" smtClean="0"/>
              <a:t>wygląd.</a:t>
            </a:r>
          </a:p>
          <a:p>
            <a:r>
              <a:rPr lang="pl-PL" sz="1800" i="1" dirty="0" smtClean="0"/>
              <a:t> Otwartość na kontakty z innymi ludźmi oraz umiejętność współdziałania i współżycia.</a:t>
            </a:r>
          </a:p>
          <a:p>
            <a:r>
              <a:rPr lang="pl-PL" sz="1800" i="1" dirty="0" smtClean="0"/>
              <a:t> Umiejętność panowania nad swoimi emocjami i cechami temperamentu oraz poczucie humoru.</a:t>
            </a:r>
          </a:p>
          <a:p>
            <a:pPr>
              <a:buNone/>
            </a:pPr>
            <a:endParaRPr lang="pl-PL" sz="1800" i="1" dirty="0" smtClean="0"/>
          </a:p>
          <a:p>
            <a:pPr>
              <a:buNone/>
            </a:pPr>
            <a:endParaRPr lang="pl-PL" sz="1800" dirty="0"/>
          </a:p>
        </p:txBody>
      </p:sp>
      <p:pic>
        <p:nvPicPr>
          <p:cNvPr id="5" name="Obraz 4" descr="XXX Regionalne Spotkania z Poezją i Prozą &quot;Wrażliwość na słowa ..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5" y="4143380"/>
            <a:ext cx="392909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Savoir-vivre</a:t>
            </a:r>
            <a:endParaRPr lang="pl-PL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i="1" dirty="0" smtClean="0"/>
              <a:t>Ważnym przejawem kultury osobistej jest przestrzeganie </a:t>
            </a:r>
            <a:r>
              <a:rPr lang="pl-PL" b="1" i="1" dirty="0" err="1" smtClean="0"/>
              <a:t>savoir-vivre</a:t>
            </a:r>
            <a:r>
              <a:rPr lang="pl-PL" i="1" dirty="0" err="1" smtClean="0"/>
              <a:t>'u</a:t>
            </a:r>
            <a:r>
              <a:rPr lang="pl-PL" i="1" dirty="0" smtClean="0"/>
              <a:t>, czyli zasad i reguł zachowania się w towarzystwie określonej grupy osób. Zasady te dość szczegółowo opisują właściwe zachowania zależnie od towarzystwa i miejsca.  Mogą dotyczyć właściwego wyglądu (odzieży) zależnie od sytuacji, sposobów nakrywania do stroju, kwestii komunikowania z innymi osobami  (np. starszymi, na wyższym stanowisku) itp.  </a:t>
            </a:r>
          </a:p>
          <a:p>
            <a:r>
              <a:rPr lang="pl-PL" i="1" dirty="0" smtClean="0"/>
              <a:t>W sytuacji gdy wyjeżdżamy do kraju znacznie odmiennego kulturowo od naszego (np. kraje Dalekiego Wschodu), konieczne jest poznanie lokalnych zasad postępowania, ponieważ w innym przypadku możemy przedstawić się jako osoba nieokrzesana, a w skrajnych przypadkach nawet obrazić innych ludzi.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Bardzo Piękny Japonia Sakura Kwiat Wiśni | Zdjęcie Premium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09986"/>
            <a:ext cx="7572428" cy="4205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>
                <a:solidFill>
                  <a:schemeClr val="accent2"/>
                </a:solidFill>
              </a:rPr>
              <a:t>    </a:t>
            </a:r>
            <a:r>
              <a:rPr lang="pl-PL" b="1" i="1" dirty="0" smtClean="0">
                <a:solidFill>
                  <a:schemeClr val="accent2">
                    <a:lumMod val="75000"/>
                  </a:schemeClr>
                </a:solidFill>
              </a:rPr>
              <a:t>Każdy człowiek jest indywidualnością i ma prawo do własnego zdania, wyglądu, religii czy orientacji. Możemy mieć inne zdanie, ale stosując się do </a:t>
            </a:r>
            <a:r>
              <a:rPr lang="pl-PL" b="1" i="1" dirty="0" err="1" smtClean="0">
                <a:solidFill>
                  <a:schemeClr val="accent2">
                    <a:lumMod val="75000"/>
                  </a:schemeClr>
                </a:solidFill>
              </a:rPr>
              <a:t>savoir-vivre</a:t>
            </a:r>
            <a:r>
              <a:rPr lang="pl-PL" b="1" i="1" dirty="0" smtClean="0">
                <a:solidFill>
                  <a:schemeClr val="accent2">
                    <a:lumMod val="75000"/>
                  </a:schemeClr>
                </a:solidFill>
              </a:rPr>
              <a:t>, musimy mieć szacunek do odmiennego podejścia. Starajmy się każdego traktować tak, jak sami chcielibyśmy być traktowani.</a:t>
            </a:r>
            <a:endParaRPr lang="pl-PL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Savoir-vivre</a:t>
            </a: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czyli szacunek zawsze i wszędzie</a:t>
            </a:r>
            <a:endParaRPr lang="pl-PL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WAZA NA ZUPĘ RÓŻA MIEROSZÓW SERWIS OBIADOWY POLSKA ▸ Mieroszów ...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903730"/>
            <a:ext cx="4572000" cy="305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Savoir-vivre</a:t>
            </a: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przy stole</a:t>
            </a:r>
            <a:endParaRPr lang="pl-PL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    </a:t>
            </a:r>
            <a:r>
              <a:rPr lang="pl-PL" i="1" dirty="0" smtClean="0">
                <a:solidFill>
                  <a:schemeClr val="accent2"/>
                </a:solidFill>
              </a:rPr>
              <a:t>Do stołu siadamy z czystymi </a:t>
            </a:r>
            <a:r>
              <a:rPr lang="pl-PL" i="1" dirty="0" smtClean="0">
                <a:solidFill>
                  <a:schemeClr val="accent2"/>
                </a:solidFill>
              </a:rPr>
              <a:t>rękoma </a:t>
            </a:r>
            <a:r>
              <a:rPr lang="pl-PL" i="1" dirty="0" smtClean="0">
                <a:solidFill>
                  <a:schemeClr val="accent2"/>
                </a:solidFill>
              </a:rPr>
              <a:t>i nie rozmawiamy, kiedy mamy pełne usta. Jemy z zamkniętymi ustami, a kiedy skończymy posiłek, sztućce </a:t>
            </a:r>
            <a:r>
              <a:rPr lang="pl-PL" i="1" dirty="0" smtClean="0">
                <a:solidFill>
                  <a:schemeClr val="accent2"/>
                </a:solidFill>
              </a:rPr>
              <a:t>kładziemy</a:t>
            </a:r>
            <a:r>
              <a:rPr lang="pl-PL" i="1" dirty="0" smtClean="0">
                <a:solidFill>
                  <a:schemeClr val="accent2"/>
                </a:solidFill>
              </a:rPr>
              <a:t> </a:t>
            </a:r>
            <a:r>
              <a:rPr lang="pl-PL" i="1" dirty="0" smtClean="0">
                <a:solidFill>
                  <a:schemeClr val="accent2"/>
                </a:solidFill>
              </a:rPr>
              <a:t>równolegle na talerzu. Po posiłku obowiązkowo </a:t>
            </a:r>
            <a:r>
              <a:rPr lang="pl-PL" i="1" dirty="0" smtClean="0">
                <a:solidFill>
                  <a:schemeClr val="accent2"/>
                </a:solidFill>
              </a:rPr>
              <a:t>dziękujemy </a:t>
            </a:r>
            <a:r>
              <a:rPr lang="pl-PL" i="1" dirty="0" smtClean="0">
                <a:solidFill>
                  <a:schemeClr val="accent2"/>
                </a:solidFill>
              </a:rPr>
              <a:t>i </a:t>
            </a:r>
            <a:r>
              <a:rPr lang="pl-PL" i="1" dirty="0" smtClean="0">
                <a:solidFill>
                  <a:schemeClr val="accent2"/>
                </a:solidFill>
              </a:rPr>
              <a:t>pytamy, </a:t>
            </a:r>
            <a:r>
              <a:rPr lang="pl-PL" i="1" dirty="0" smtClean="0">
                <a:solidFill>
                  <a:schemeClr val="accent2"/>
                </a:solidFill>
              </a:rPr>
              <a:t>czy możemy pomóc w uprzątnięciu stołu (jeśli jesteśmy u znajomych). W domu czy w szkole sami po sobie sprzątamy.</a:t>
            </a:r>
            <a:endParaRPr lang="pl-PL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439</Words>
  <PresentationFormat>Pokaz na ekranie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Savoir vivre na co dzień.</vt:lpstr>
      <vt:lpstr>  Kultura osobista jest wizytówką każdego z nas, pamiętaj: jak nas widzą, tak nas piszą. Zwroty grzecznościowe powinniśmy stosować na co dzień.</vt:lpstr>
      <vt:lpstr>Czym jest kultura osobista?</vt:lpstr>
      <vt:lpstr>Slajd 4</vt:lpstr>
      <vt:lpstr>Co składa się na kulturę osobistą?</vt:lpstr>
      <vt:lpstr>Slajd 6</vt:lpstr>
      <vt:lpstr>Savoir-vivre</vt:lpstr>
      <vt:lpstr>Savoir-vivre czyli szacunek zawsze i wszędzie</vt:lpstr>
      <vt:lpstr>Savoir-vivre przy stole</vt:lpstr>
      <vt:lpstr>Slajd 10</vt:lpstr>
      <vt:lpstr>Dzwoniąc pamiętajmy o zasadach savoir-vivre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Czy savoir vivre to w istocie sztuka życia?</dc:title>
  <dc:creator>Admin</dc:creator>
  <cp:lastModifiedBy>Admin</cp:lastModifiedBy>
  <cp:revision>17</cp:revision>
  <dcterms:created xsi:type="dcterms:W3CDTF">2020-05-08T08:50:44Z</dcterms:created>
  <dcterms:modified xsi:type="dcterms:W3CDTF">2020-05-15T15:56:58Z</dcterms:modified>
</cp:coreProperties>
</file>