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4" r:id="rId10"/>
    <p:sldId id="265" r:id="rId11"/>
    <p:sldId id="268" r:id="rId12"/>
    <p:sldId id="271" r:id="rId13"/>
    <p:sldId id="270" r:id="rId14"/>
    <p:sldId id="272" r:id="rId15"/>
    <p:sldId id="273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 snapToGrid="0">
      <p:cViewPr varScale="1">
        <p:scale>
          <a:sx n="83" d="100"/>
          <a:sy n="83" d="100"/>
        </p:scale>
        <p:origin x="65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5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36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0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415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52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339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9938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577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092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572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11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9B79-30A5-4E77-AE0E-44F496B92F75}" type="datetimeFigureOut">
              <a:rPr lang="pl-PL" smtClean="0"/>
              <a:t>2020-04-27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779EB-BE39-4CCE-92EB-6FD8F849C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622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CfNDUHfcep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-433496" y="7149473"/>
            <a:ext cx="23466891" cy="3012116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4752" y="433633"/>
            <a:ext cx="5128180" cy="631596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PRZERAŻA MNIE </a:t>
            </a:r>
            <a:r>
              <a:rPr lang="pl-PL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PRZEMOC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NIELICZYCH, LECZ </a:t>
            </a:r>
            <a:r>
              <a:rPr lang="pl-PL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CISZA WIELU”</a:t>
            </a:r>
            <a:br>
              <a:rPr lang="pl-PL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MARIN LUTHER KING</a:t>
            </a:r>
            <a:endParaRPr lang="pl-PL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4" descr="Martin Luther King – Wikicytaty"/>
          <p:cNvSpPr>
            <a:spLocks noChangeAspect="1" noChangeArrowheads="1"/>
          </p:cNvSpPr>
          <p:nvPr/>
        </p:nvSpPr>
        <p:spPr bwMode="auto">
          <a:xfrm>
            <a:off x="163463" y="-1161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66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KONSEKWENCJE </a:t>
            </a:r>
            <a:r>
              <a:rPr lang="pl-PL" sz="36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PRZEMOCY </a:t>
            </a:r>
            <a:r>
              <a:rPr lang="pl-PL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OBSREWOWANE U OFIAR</a:t>
            </a:r>
            <a:endParaRPr lang="pl-PL" sz="3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i="1" dirty="0"/>
              <a:t>Ofiary </a:t>
            </a:r>
            <a:r>
              <a:rPr lang="pl-PL" i="1" dirty="0">
                <a:solidFill>
                  <a:srgbClr val="FF0000"/>
                </a:solidFill>
              </a:rPr>
              <a:t>przemocy</a:t>
            </a:r>
            <a:r>
              <a:rPr lang="pl-PL" i="1" dirty="0"/>
              <a:t> przeżywają dotkliwie poczucie poniżenia i upokorzenie, lęk, rozpacz </a:t>
            </a:r>
            <a:r>
              <a:rPr lang="pl-PL" i="1" dirty="0" smtClean="0"/>
              <a:t>i smutek</a:t>
            </a:r>
            <a:r>
              <a:rPr lang="pl-PL" i="1" dirty="0"/>
              <a:t>. Czują się osamotnione</a:t>
            </a:r>
            <a:r>
              <a:rPr lang="pl-PL" i="1" dirty="0" smtClean="0"/>
              <a:t>, bezsilne i </a:t>
            </a:r>
            <a:r>
              <a:rPr lang="pl-PL" i="1" dirty="0"/>
              <a:t>bezradne. Wstydzą się tego, co je spotkało</a:t>
            </a:r>
            <a:r>
              <a:rPr lang="pl-PL" i="1" dirty="0" smtClean="0"/>
              <a:t>, i </a:t>
            </a:r>
            <a:r>
              <a:rPr lang="pl-PL" i="1" dirty="0"/>
              <a:t>czują się winne, że nie potrafią sobie poradzić. Równocześnie towarzyszy im złość, żal, często wręcz nienawiść do sprawców, a także do świadków, którzy nie reagują i nie pomagają im</a:t>
            </a:r>
            <a:r>
              <a:rPr lang="pl-PL" i="1" dirty="0" smtClean="0"/>
              <a:t>.</a:t>
            </a:r>
            <a:r>
              <a:rPr lang="pl-PL" i="1" dirty="0"/>
              <a:t> Sposób rozumowania ofiar przemocy </a:t>
            </a:r>
            <a:r>
              <a:rPr lang="pl-PL" i="1" dirty="0" smtClean="0"/>
              <a:t>determinują ich </a:t>
            </a:r>
            <a:r>
              <a:rPr lang="pl-PL" i="1" dirty="0"/>
              <a:t>doświadczenia. O sobie samych najczęściej myślą bardzo źle: „Jestem do niczego”, „Sam jestem sobie winny”, „Nigdy nic </a:t>
            </a:r>
            <a:r>
              <a:rPr lang="pl-PL" i="1" dirty="0" smtClean="0"/>
              <a:t>mi się </a:t>
            </a:r>
            <a:r>
              <a:rPr lang="pl-PL" i="1" dirty="0"/>
              <a:t>nie uda”, „</a:t>
            </a:r>
            <a:r>
              <a:rPr lang="pl-PL" i="1" dirty="0" smtClean="0"/>
              <a:t>Nie potrafię </a:t>
            </a:r>
            <a:r>
              <a:rPr lang="pl-PL" i="1" dirty="0"/>
              <a:t>sobie poradzić”. Otoczenie postrzegają jako wrogie lub obojętne</a:t>
            </a:r>
            <a:r>
              <a:rPr lang="pl-PL" i="1" dirty="0" smtClean="0"/>
              <a:t>: „</a:t>
            </a:r>
            <a:r>
              <a:rPr lang="pl-PL" i="1" dirty="0"/>
              <a:t>Wszyscy są przeciwko mnie”, „Nikt mi nie pomoże”, „Nikogo nie obchodzi to, </a:t>
            </a:r>
            <a:r>
              <a:rPr lang="pl-PL" i="1" dirty="0" smtClean="0"/>
              <a:t>co się </a:t>
            </a:r>
            <a:r>
              <a:rPr lang="pl-PL" i="1" dirty="0"/>
              <a:t>ze mną dzieje”. </a:t>
            </a:r>
            <a:r>
              <a:rPr lang="pl-PL" i="1" dirty="0" smtClean="0"/>
              <a:t>Takie wyobrażenie </a:t>
            </a:r>
            <a:r>
              <a:rPr lang="pl-PL" i="1" dirty="0"/>
              <a:t>o sobie utrwala się i często wpływa na zachowanie ofiar i ich relacje z otoczeniem w całym późniejszym życiu.</a:t>
            </a:r>
          </a:p>
        </p:txBody>
      </p:sp>
    </p:spTree>
    <p:extLst>
      <p:ext uri="{BB962C8B-B14F-4D97-AF65-F5344CB8AC3E}">
        <p14:creationId xmlns:p14="http://schemas.microsoft.com/office/powerpoint/2010/main" val="105260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siążka 'Aż do śmierci'. Gdy ofiara przemocy domowej zabij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5721" y="710000"/>
            <a:ext cx="6023552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3048000" y="282883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pl-PL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Długofalowe </a:t>
            </a:r>
            <a:r>
              <a:rPr lang="pl-PL" i="1" dirty="0">
                <a:solidFill>
                  <a:schemeClr val="bg1"/>
                </a:solidFill>
                <a:latin typeface="Arial" panose="020B0604020202020204" pitchFamily="34" charset="0"/>
              </a:rPr>
              <a:t>skutki bycia ofiarą </a:t>
            </a:r>
            <a:r>
              <a:rPr lang="pl-PL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przemocy to obniżona </a:t>
            </a:r>
            <a:r>
              <a:rPr lang="pl-PL" i="1" dirty="0">
                <a:solidFill>
                  <a:schemeClr val="bg1"/>
                </a:solidFill>
                <a:latin typeface="Arial" panose="020B0604020202020204" pitchFamily="34" charset="0"/>
              </a:rPr>
              <a:t>samoocena i zaniżone poczucie własnej wartości, problemy społeczne: trudności w nawiązywaniu kontaktów, skłonność </a:t>
            </a:r>
            <a:r>
              <a:rPr lang="pl-PL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do izolacji</a:t>
            </a:r>
            <a:r>
              <a:rPr lang="pl-PL" i="1" dirty="0">
                <a:solidFill>
                  <a:schemeClr val="bg1"/>
                </a:solidFill>
                <a:latin typeface="Arial" panose="020B0604020202020204" pitchFamily="34" charset="0"/>
              </a:rPr>
              <a:t>, częste myśli </a:t>
            </a:r>
            <a:r>
              <a:rPr lang="pl-PL" i="1" dirty="0" smtClean="0">
                <a:solidFill>
                  <a:schemeClr val="bg1"/>
                </a:solidFill>
                <a:latin typeface="Arial" panose="020B0604020202020204" pitchFamily="34" charset="0"/>
              </a:rPr>
              <a:t>samobójcze.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KONSEKWENCJE </a:t>
            </a:r>
            <a:r>
              <a:rPr lang="pl-PL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PRZEMOCY </a:t>
            </a:r>
            <a:r>
              <a:rPr lang="pl-PL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OBSREWOWANE U </a:t>
            </a:r>
            <a:r>
              <a:rPr lang="pl-PL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SPRAWCÓW</a:t>
            </a:r>
            <a:endParaRPr lang="pl-PL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Sprawcy przemocy, podobnie jak jej ofiary</a:t>
            </a:r>
            <a:r>
              <a:rPr lang="pl-PL" i="1" dirty="0" smtClean="0"/>
              <a:t>, przeżywają </a:t>
            </a:r>
            <a:r>
              <a:rPr lang="pl-PL" i="1" dirty="0"/>
              <a:t>silne emocje–przede wszystkim czują do ofiary złość, manifestują wściekłość, często żywią pogardę dla jej słabości </a:t>
            </a:r>
            <a:r>
              <a:rPr lang="pl-PL" i="1" dirty="0" smtClean="0"/>
              <a:t>i bezradności</a:t>
            </a:r>
            <a:r>
              <a:rPr lang="pl-PL" i="1" dirty="0"/>
              <a:t>. Ale towarzyszy im poczucie dumy, satysfakcji i zadowolenia z siebie, </a:t>
            </a:r>
            <a:r>
              <a:rPr lang="pl-PL" i="1" dirty="0" smtClean="0"/>
              <a:t>a nierzadko ulga typowa dla wyładowania negatywnych </a:t>
            </a:r>
            <a:r>
              <a:rPr lang="pl-PL" i="1" dirty="0"/>
              <a:t>uczuć</a:t>
            </a:r>
            <a:r>
              <a:rPr lang="pl-PL" i="1" dirty="0" smtClean="0"/>
              <a:t>.</a:t>
            </a:r>
          </a:p>
          <a:p>
            <a:pPr marL="0" indent="0">
              <a:buNone/>
            </a:pPr>
            <a:r>
              <a:rPr lang="pl-PL" i="1" dirty="0" smtClean="0"/>
              <a:t>Dla sprawców </a:t>
            </a:r>
            <a:r>
              <a:rPr lang="pl-PL" i="1" dirty="0" smtClean="0">
                <a:solidFill>
                  <a:srgbClr val="FF0000"/>
                </a:solidFill>
              </a:rPr>
              <a:t>przemocy</a:t>
            </a:r>
            <a:r>
              <a:rPr lang="pl-PL" i="1" dirty="0" smtClean="0"/>
              <a:t> negatywną konsekwencją ich </a:t>
            </a:r>
            <a:r>
              <a:rPr lang="pl-PL" i="1" dirty="0" err="1" smtClean="0"/>
              <a:t>zachowań</a:t>
            </a:r>
            <a:r>
              <a:rPr lang="pl-PL" i="1" dirty="0" smtClean="0"/>
              <a:t> jest utrwalanie się </a:t>
            </a:r>
            <a:r>
              <a:rPr lang="pl-PL" i="1" dirty="0" smtClean="0">
                <a:solidFill>
                  <a:srgbClr val="FF0000"/>
                </a:solidFill>
              </a:rPr>
              <a:t>agresywnych</a:t>
            </a:r>
            <a:r>
              <a:rPr lang="pl-PL" i="1" dirty="0" smtClean="0"/>
              <a:t> </a:t>
            </a:r>
            <a:r>
              <a:rPr lang="pl-PL" i="1" dirty="0" err="1" smtClean="0"/>
              <a:t>zachowań</a:t>
            </a:r>
            <a:r>
              <a:rPr lang="pl-PL" i="1" dirty="0" smtClean="0"/>
              <a:t> na przyszłość, obniżanie poczucia odpowiedzialności za własne działania, skłonność do </a:t>
            </a:r>
            <a:r>
              <a:rPr lang="pl-PL" i="1" dirty="0" err="1" smtClean="0"/>
              <a:t>zachowań</a:t>
            </a:r>
            <a:r>
              <a:rPr lang="pl-PL" i="1" dirty="0" smtClean="0"/>
              <a:t>  aspołecznych, wchodzenie w konflikty z prawem.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70339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rzemoc - cytaty, sentencje, aforyzmy o przemoc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811" y="625620"/>
            <a:ext cx="5791200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3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KONSEKWENCJE </a:t>
            </a:r>
            <a:r>
              <a:rPr lang="pl-PL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PRZEMOCY </a:t>
            </a:r>
            <a:r>
              <a:rPr lang="pl-PL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OBSREWOWANE U </a:t>
            </a:r>
            <a:r>
              <a:rPr lang="pl-PL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ŚWIADKÓW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Ś</a:t>
            </a:r>
            <a:r>
              <a:rPr lang="pl-PL" dirty="0" smtClean="0"/>
              <a:t>wiadkowie </a:t>
            </a:r>
            <a:r>
              <a:rPr lang="pl-PL" dirty="0">
                <a:solidFill>
                  <a:srgbClr val="FF0000"/>
                </a:solidFill>
              </a:rPr>
              <a:t>przemocy</a:t>
            </a:r>
            <a:r>
              <a:rPr lang="pl-PL" dirty="0" smtClean="0">
                <a:solidFill>
                  <a:srgbClr val="FF0000"/>
                </a:solidFill>
              </a:rPr>
              <a:t>,</a:t>
            </a:r>
            <a:r>
              <a:rPr lang="pl-PL" dirty="0" smtClean="0"/>
              <a:t> którzy </a:t>
            </a:r>
            <a:r>
              <a:rPr lang="pl-PL" dirty="0"/>
              <a:t>nie potrafili skutecznie </a:t>
            </a:r>
            <a:r>
              <a:rPr lang="pl-PL" dirty="0" smtClean="0"/>
              <a:t>przeciwstawić się </a:t>
            </a:r>
            <a:r>
              <a:rPr lang="pl-PL" dirty="0"/>
              <a:t>jej, również ponoszą negatywne konsekwencje psychologiczne pozostawania w swojej roli. Mogą czuć się bezsilni i zastraszeni, </a:t>
            </a:r>
            <a:r>
              <a:rPr lang="pl-PL" dirty="0" smtClean="0"/>
              <a:t>przeżywają niepokój </a:t>
            </a:r>
            <a:r>
              <a:rPr lang="pl-PL" dirty="0"/>
              <a:t>i dezorientację. Mają poczucie winy, które często długo przechowują, podobnie jak niezadowolenie i pretensje do siebie, że nie zareagowali we właściwy sposób–zwłaszcza gdy po latach dowiadują się o dramatycznych dla ofiary następstwach przemocy szkolnej. </a:t>
            </a:r>
            <a:endParaRPr lang="pl-PL" dirty="0" smtClean="0"/>
          </a:p>
          <a:p>
            <a:pPr marL="0" indent="0">
              <a:buNone/>
            </a:pPr>
            <a:r>
              <a:rPr lang="pl-PL" dirty="0"/>
              <a:t>Świadkowie </a:t>
            </a:r>
            <a:r>
              <a:rPr lang="pl-PL" dirty="0">
                <a:solidFill>
                  <a:srgbClr val="FF0000"/>
                </a:solidFill>
              </a:rPr>
              <a:t>przemocy</a:t>
            </a:r>
            <a:r>
              <a:rPr lang="pl-PL" dirty="0"/>
              <a:t> uczą się milczeć, odwracać wzrok lub przyłączać do silniejszego</a:t>
            </a:r>
            <a:r>
              <a:rPr lang="pl-PL" dirty="0" smtClean="0"/>
              <a:t>. Uczą się bezradności i </a:t>
            </a:r>
            <a:r>
              <a:rPr lang="pl-PL" dirty="0"/>
              <a:t>nabierają nawyku niereagowania w trudnych sytuacjach</a:t>
            </a:r>
            <a:r>
              <a:rPr lang="pl-PL" dirty="0" smtClean="0"/>
              <a:t>. Utrwalają w ten sposób bierną postawę </a:t>
            </a:r>
            <a:r>
              <a:rPr lang="pl-PL" dirty="0"/>
              <a:t>wobec życiowych trudności. W dorosłym życiu grozi im obniżenie poczucia odpowiedzialności, </a:t>
            </a:r>
            <a:r>
              <a:rPr lang="pl-PL" dirty="0" smtClean="0"/>
              <a:t>nieumiejętność współpracy </a:t>
            </a:r>
            <a:r>
              <a:rPr lang="pl-PL" dirty="0"/>
              <a:t>i rozwiązywania konfliktów.</a:t>
            </a:r>
          </a:p>
        </p:txBody>
      </p:sp>
    </p:spTree>
    <p:extLst>
      <p:ext uri="{BB962C8B-B14F-4D97-AF65-F5344CB8AC3E}">
        <p14:creationId xmlns:p14="http://schemas.microsoft.com/office/powerpoint/2010/main" val="4499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PODSUMOWANIEM NIECH BĘDĄ SŁOWA OFIARY </a:t>
            </a:r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PRZEMOCY</a:t>
            </a:r>
            <a:endParaRPr lang="pl-PL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9363" y="1391517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„</a:t>
            </a:r>
            <a:r>
              <a:rPr lang="pl-PL" i="1" dirty="0" smtClean="0"/>
              <a:t>Z moich wspomnień nigdy nie zniknie cierpienie, którego doświadczyłam. Zawsze będzie ono cząstką mnie. Wszędzie mnie dopadnie. Nie ma znaczenia to, gdzie będę się znajdować. Nie ucieknę przed tym. Nigdy</a:t>
            </a:r>
            <a:r>
              <a:rPr lang="pl-PL" i="1" dirty="0" smtClean="0"/>
              <a:t>.”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pl-PL" sz="1500" i="1" dirty="0" smtClean="0"/>
              <a:t>Na podstawie raportu sporządzonego</a:t>
            </a:r>
          </a:p>
          <a:p>
            <a:pPr marL="0" indent="0">
              <a:buNone/>
            </a:pPr>
            <a:r>
              <a:rPr lang="pl-PL" sz="1500" i="1"/>
              <a:t>p</a:t>
            </a:r>
            <a:r>
              <a:rPr lang="pl-PL" sz="1500" i="1" smtClean="0"/>
              <a:t>rzez  ORE o</a:t>
            </a:r>
            <a:r>
              <a:rPr lang="pl-PL" sz="1500" i="1" smtClean="0"/>
              <a:t>raz </a:t>
            </a:r>
            <a:r>
              <a:rPr lang="pl-PL" sz="1500" i="1" dirty="0" smtClean="0"/>
              <a:t>stron www</a:t>
            </a:r>
            <a:r>
              <a:rPr lang="pl-PL" sz="1500" i="1" smtClean="0"/>
              <a:t>. </a:t>
            </a:r>
          </a:p>
          <a:p>
            <a:pPr marL="0" indent="0">
              <a:buNone/>
            </a:pPr>
            <a:r>
              <a:rPr lang="pl-PL" sz="1500" i="1" smtClean="0"/>
              <a:t>opracowała</a:t>
            </a:r>
            <a:endParaRPr lang="pl-PL" sz="1500" i="1" dirty="0" smtClean="0"/>
          </a:p>
          <a:p>
            <a:pPr marL="0" indent="0">
              <a:buNone/>
            </a:pPr>
            <a:r>
              <a:rPr lang="pl-PL" sz="1500" i="1" dirty="0" smtClean="0"/>
              <a:t>Agata Mroczkowska, pedagog</a:t>
            </a:r>
            <a:endParaRPr lang="pl-PL" sz="1500" i="1" dirty="0" smtClean="0"/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3074" name="Picture 2" descr="http://3.bp.blogspot.com/-0gVHB_SiDR0/UnPiV2u1REI/AAAAAAAAdj0/cpZYpZNQqcs/s1600/Stop_przemoc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6473" y="3215554"/>
            <a:ext cx="4738254" cy="286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4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AGRESJA A PRZEMOC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i="1" dirty="0" smtClean="0">
                <a:solidFill>
                  <a:srgbClr val="FF0000"/>
                </a:solidFill>
              </a:rPr>
              <a:t>Agresja </a:t>
            </a:r>
            <a:r>
              <a:rPr lang="pl-PL" i="1" dirty="0" smtClean="0"/>
              <a:t>jest </a:t>
            </a:r>
            <a:r>
              <a:rPr lang="pl-PL" i="1" dirty="0"/>
              <a:t>incydentalnym zachowaniem</a:t>
            </a:r>
            <a:r>
              <a:rPr lang="pl-PL" i="1" dirty="0" smtClean="0"/>
              <a:t>. </a:t>
            </a:r>
          </a:p>
          <a:p>
            <a:pPr marL="0" indent="0" algn="ctr">
              <a:buNone/>
            </a:pPr>
            <a:r>
              <a:rPr lang="pl-PL" i="1" dirty="0" smtClean="0">
                <a:solidFill>
                  <a:srgbClr val="FF0000"/>
                </a:solidFill>
              </a:rPr>
              <a:t>Przemoc</a:t>
            </a:r>
            <a:r>
              <a:rPr lang="pl-PL" i="1" dirty="0" smtClean="0"/>
              <a:t> </a:t>
            </a:r>
            <a:r>
              <a:rPr lang="pl-PL" i="1" dirty="0"/>
              <a:t>jest procesem</a:t>
            </a:r>
            <a:r>
              <a:rPr lang="pl-PL" i="1" dirty="0" smtClean="0"/>
              <a:t>. </a:t>
            </a:r>
          </a:p>
          <a:p>
            <a:pPr marL="0" indent="0" algn="ctr">
              <a:buNone/>
            </a:pPr>
            <a:r>
              <a:rPr lang="pl-PL" i="1" dirty="0" smtClean="0">
                <a:solidFill>
                  <a:srgbClr val="FF0000"/>
                </a:solidFill>
              </a:rPr>
              <a:t>Agresja</a:t>
            </a:r>
            <a:r>
              <a:rPr lang="pl-PL" i="1" dirty="0" smtClean="0"/>
              <a:t> </a:t>
            </a:r>
            <a:r>
              <a:rPr lang="pl-PL" i="1" dirty="0"/>
              <a:t>dotyczy osób o zbliżonej sile i możliwościach</a:t>
            </a:r>
            <a:r>
              <a:rPr lang="pl-PL" i="1" dirty="0" smtClean="0"/>
              <a:t>. </a:t>
            </a:r>
          </a:p>
          <a:p>
            <a:pPr marL="0" indent="0" algn="ctr">
              <a:buNone/>
            </a:pPr>
            <a:r>
              <a:rPr lang="pl-PL" i="1" dirty="0" smtClean="0">
                <a:solidFill>
                  <a:srgbClr val="FF0000"/>
                </a:solidFill>
              </a:rPr>
              <a:t>Przemoc </a:t>
            </a:r>
            <a:r>
              <a:rPr lang="pl-PL" i="1" dirty="0"/>
              <a:t>oznacza przewagę </a:t>
            </a:r>
            <a:r>
              <a:rPr lang="pl-PL" i="1" dirty="0" smtClean="0"/>
              <a:t>sprawcy </a:t>
            </a:r>
            <a:r>
              <a:rPr lang="pl-PL" i="1" dirty="0"/>
              <a:t>nad ofiarą lub ofiarami</a:t>
            </a:r>
            <a:r>
              <a:rPr lang="pl-PL" i="1" dirty="0" smtClean="0"/>
              <a:t>.</a:t>
            </a:r>
          </a:p>
          <a:p>
            <a:pPr marL="0" indent="0" algn="ctr">
              <a:buNone/>
            </a:pPr>
            <a:endParaRPr lang="pl-PL" i="1" dirty="0"/>
          </a:p>
        </p:txBody>
      </p:sp>
      <p:pic>
        <p:nvPicPr>
          <p:cNvPr id="6" name="Picture 2" descr="https://zw.pl/multimedia/foto/fb06242f709793472e1874f001b4faf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530" y="3842326"/>
            <a:ext cx="4472940" cy="2927639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28513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AGRESJA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JEST ZACHOWANIEM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>
                <a:solidFill>
                  <a:srgbClr val="FF0000"/>
                </a:solidFill>
              </a:rPr>
              <a:t>Agresję</a:t>
            </a:r>
            <a:r>
              <a:rPr lang="pl-PL" i="1" dirty="0" smtClean="0"/>
              <a:t> </a:t>
            </a:r>
            <a:r>
              <a:rPr lang="pl-PL" i="1" dirty="0"/>
              <a:t>najczęściej definiuje </a:t>
            </a:r>
            <a:r>
              <a:rPr lang="pl-PL" i="1" dirty="0" smtClean="0"/>
              <a:t>się jako świadome i zamierzone </a:t>
            </a:r>
            <a:r>
              <a:rPr lang="pl-PL" i="1" dirty="0"/>
              <a:t>działanie</a:t>
            </a:r>
            <a:r>
              <a:rPr lang="pl-PL" i="1" dirty="0" smtClean="0"/>
              <a:t>, mające </a:t>
            </a:r>
            <a:r>
              <a:rPr lang="pl-PL" i="1" dirty="0"/>
              <a:t>na celu wyrządzenie komuś szeroko rozumianej szkody</a:t>
            </a:r>
            <a:r>
              <a:rPr lang="pl-PL" i="1" dirty="0" smtClean="0"/>
              <a:t>. Mówiąc </a:t>
            </a:r>
            <a:r>
              <a:rPr lang="pl-PL" i="1" dirty="0"/>
              <a:t>o </a:t>
            </a:r>
            <a:r>
              <a:rPr lang="pl-PL" i="1" dirty="0">
                <a:solidFill>
                  <a:srgbClr val="FF0000"/>
                </a:solidFill>
              </a:rPr>
              <a:t>agresji</a:t>
            </a:r>
            <a:r>
              <a:rPr lang="pl-PL" i="1" dirty="0" smtClean="0"/>
              <a:t>, mam </a:t>
            </a:r>
            <a:r>
              <a:rPr lang="pl-PL" i="1" dirty="0"/>
              <a:t>dodatkowo </a:t>
            </a:r>
            <a:r>
              <a:rPr lang="pl-PL" i="1" dirty="0" smtClean="0"/>
              <a:t>na myśli </a:t>
            </a:r>
            <a:r>
              <a:rPr lang="pl-PL" i="1" dirty="0"/>
              <a:t>relację między osobami o zbliżonych możliwościach fizycznych i psychicznych. </a:t>
            </a:r>
            <a:r>
              <a:rPr lang="pl-PL" i="1" dirty="0" smtClean="0">
                <a:solidFill>
                  <a:srgbClr val="FF0000"/>
                </a:solidFill>
              </a:rPr>
              <a:t>Agresja</a:t>
            </a:r>
            <a:r>
              <a:rPr lang="pl-PL" i="1" dirty="0" smtClean="0"/>
              <a:t> może prowadzić do </a:t>
            </a:r>
            <a:r>
              <a:rPr lang="pl-PL" i="1" dirty="0">
                <a:solidFill>
                  <a:srgbClr val="FF0000"/>
                </a:solidFill>
              </a:rPr>
              <a:t>przemocy</a:t>
            </a:r>
            <a:r>
              <a:rPr lang="pl-PL" i="1" dirty="0"/>
              <a:t>–w </a:t>
            </a:r>
            <a:r>
              <a:rPr lang="pl-PL" i="1" dirty="0" smtClean="0"/>
              <a:t>pewnych warunkach </a:t>
            </a:r>
            <a:r>
              <a:rPr lang="pl-PL" i="1" dirty="0"/>
              <a:t>incydenty </a:t>
            </a:r>
            <a:r>
              <a:rPr lang="pl-PL" i="1" dirty="0">
                <a:solidFill>
                  <a:srgbClr val="FF0000"/>
                </a:solidFill>
              </a:rPr>
              <a:t>agresji </a:t>
            </a:r>
            <a:r>
              <a:rPr lang="pl-PL" i="1" dirty="0"/>
              <a:t>zmieniają </a:t>
            </a:r>
            <a:r>
              <a:rPr lang="pl-PL" i="1" dirty="0" smtClean="0"/>
              <a:t>się w </a:t>
            </a:r>
            <a:r>
              <a:rPr lang="pl-PL" i="1" dirty="0"/>
              <a:t>trwały wzór regulowania relacji międzyludzkich za pomocą </a:t>
            </a:r>
            <a:r>
              <a:rPr lang="pl-PL" i="1" dirty="0" err="1"/>
              <a:t>zachowań</a:t>
            </a:r>
            <a:r>
              <a:rPr lang="pl-PL" i="1" dirty="0"/>
              <a:t> agresywnych (</a:t>
            </a:r>
            <a:r>
              <a:rPr lang="pl-PL" i="1" dirty="0" smtClean="0"/>
              <a:t>kto silniejszy, ten </a:t>
            </a:r>
            <a:r>
              <a:rPr lang="pl-PL" i="1" dirty="0"/>
              <a:t>ma rację), a ten wzór z kolei szybko przeradza się w proces </a:t>
            </a:r>
            <a:r>
              <a:rPr lang="pl-PL" i="1" dirty="0">
                <a:solidFill>
                  <a:srgbClr val="FF0000"/>
                </a:solidFill>
              </a:rPr>
              <a:t>przemocy </a:t>
            </a:r>
            <a:r>
              <a:rPr lang="pl-PL" i="1" dirty="0"/>
              <a:t>między konkretnymi grupami czy jednostkami.</a:t>
            </a:r>
          </a:p>
        </p:txBody>
      </p:sp>
    </p:spTree>
    <p:extLst>
      <p:ext uri="{BB962C8B-B14F-4D97-AF65-F5344CB8AC3E}">
        <p14:creationId xmlns:p14="http://schemas.microsoft.com/office/powerpoint/2010/main" val="41763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JEST PROCESEM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/>
              <a:t>Najczęściej </a:t>
            </a:r>
            <a:r>
              <a:rPr lang="pl-PL" i="1" dirty="0" smtClean="0"/>
              <a:t>przyjmowanymi kryteriami pozwalającymi stwierdzić</a:t>
            </a:r>
            <a:r>
              <a:rPr lang="pl-PL" i="1" dirty="0"/>
              <a:t>, że mamy do </a:t>
            </a:r>
            <a:r>
              <a:rPr lang="pl-PL" i="1" dirty="0" smtClean="0"/>
              <a:t>czynienia z </a:t>
            </a:r>
            <a:r>
              <a:rPr lang="pl-PL" i="1" dirty="0" smtClean="0">
                <a:solidFill>
                  <a:srgbClr val="FF0000"/>
                </a:solidFill>
              </a:rPr>
              <a:t>przemocą</a:t>
            </a:r>
            <a:r>
              <a:rPr lang="pl-PL" i="1" dirty="0" smtClean="0"/>
              <a:t> są:</a:t>
            </a:r>
          </a:p>
          <a:p>
            <a:pPr marL="0" indent="0">
              <a:buNone/>
            </a:pPr>
            <a:r>
              <a:rPr lang="pl-PL" i="1" dirty="0" smtClean="0"/>
              <a:t>•Nierównowaga sił </a:t>
            </a:r>
            <a:r>
              <a:rPr lang="pl-PL" i="1" dirty="0"/>
              <a:t>pomiędzy sprawcą a </a:t>
            </a:r>
            <a:r>
              <a:rPr lang="pl-PL" i="1" dirty="0" smtClean="0"/>
              <a:t>ofiarą.</a:t>
            </a:r>
          </a:p>
          <a:p>
            <a:pPr marL="0" indent="0">
              <a:buNone/>
            </a:pPr>
            <a:r>
              <a:rPr lang="pl-PL" i="1" dirty="0" smtClean="0"/>
              <a:t>•Długofalowy </a:t>
            </a:r>
            <a:r>
              <a:rPr lang="pl-PL" i="1" dirty="0"/>
              <a:t>charakter zjawiska, w odróżnieniu od </a:t>
            </a:r>
            <a:r>
              <a:rPr lang="pl-PL" i="1" dirty="0" smtClean="0"/>
              <a:t>incydentalnego.</a:t>
            </a:r>
          </a:p>
          <a:p>
            <a:r>
              <a:rPr lang="pl-PL" i="1" dirty="0" smtClean="0"/>
              <a:t>Cykliczność </a:t>
            </a:r>
            <a:r>
              <a:rPr lang="pl-PL" i="1" dirty="0" err="1"/>
              <a:t>zachowań</a:t>
            </a:r>
            <a:r>
              <a:rPr lang="pl-PL" i="1" dirty="0"/>
              <a:t>–okresy nasilania się </a:t>
            </a:r>
            <a:r>
              <a:rPr lang="pl-PL" i="1" dirty="0" err="1"/>
              <a:t>zachowań</a:t>
            </a:r>
            <a:r>
              <a:rPr lang="pl-PL" i="1" dirty="0"/>
              <a:t> agresywnych pojawiają się </a:t>
            </a:r>
            <a:r>
              <a:rPr lang="pl-PL" i="1" dirty="0" smtClean="0"/>
              <a:t>na przemian </a:t>
            </a:r>
            <a:r>
              <a:rPr lang="pl-PL" i="1" dirty="0"/>
              <a:t>z okresami względnego spokoju</a:t>
            </a:r>
            <a:r>
              <a:rPr lang="pl-PL" i="1" dirty="0" smtClean="0"/>
              <a:t>.</a:t>
            </a:r>
          </a:p>
          <a:p>
            <a:pPr marL="0" indent="0">
              <a:buNone/>
            </a:pPr>
            <a:r>
              <a:rPr lang="pl-PL" i="1" dirty="0" smtClean="0"/>
              <a:t>•</a:t>
            </a:r>
            <a:r>
              <a:rPr lang="pl-PL" i="1" dirty="0"/>
              <a:t>Występowanie </a:t>
            </a:r>
            <a:r>
              <a:rPr lang="pl-PL" i="1" dirty="0" smtClean="0"/>
              <a:t>utrwalonych ról sprawcy</a:t>
            </a:r>
            <a:r>
              <a:rPr lang="pl-PL" i="1" dirty="0"/>
              <a:t>, ofiary i </a:t>
            </a:r>
            <a:r>
              <a:rPr lang="pl-PL" i="1" dirty="0" smtClean="0"/>
              <a:t>świadka (w procesie przemocy–w odróżnieniu </a:t>
            </a:r>
            <a:r>
              <a:rPr lang="pl-PL" i="1" dirty="0"/>
              <a:t>od agresji–osoby te nie zamieniają się między sobą rolami</a:t>
            </a:r>
            <a:r>
              <a:rPr lang="pl-PL" i="1" dirty="0" smtClean="0"/>
              <a:t>).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0722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AMOTNOŚĆ - krzysztof urban (brukarz) - VariArt.org - internetow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091" y="777184"/>
            <a:ext cx="9513454" cy="5606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1366982" y="1582341"/>
            <a:ext cx="1001221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i="1" dirty="0" smtClean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pl-PL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i="1" dirty="0" smtClean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pl-PL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i="1" dirty="0" smtClean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pl-PL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pl-PL" i="1" dirty="0" smtClean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pl-PL" i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pl-PL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Przewaga strony agresywnej nad ofiarą lub ofiarami, występująca w przypadku przemocy rówieśniczej, może mieć różny charakter i występuje jako:</a:t>
            </a:r>
          </a:p>
          <a:p>
            <a:r>
              <a:rPr lang="pl-PL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•Przewaga liczebna–np. kilkoro uczniów wyzywa i obraża kolegę lub koleżankę.</a:t>
            </a:r>
          </a:p>
          <a:p>
            <a:r>
              <a:rPr lang="pl-PL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•Przewaga fizyczna–np. silniejszy uczeń bije słabszego.</a:t>
            </a:r>
          </a:p>
          <a:p>
            <a:r>
              <a:rPr lang="pl-PL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•Przewaga psychiczna–np. różnice w możliwościach intelektualnych, interpersonalnych czy społecznych: dobra i popularna w klasie uczennica wyśmiewa nieśmiałą, słabo uczącą się koleżankę.</a:t>
            </a:r>
          </a:p>
          <a:p>
            <a:r>
              <a:rPr lang="pl-PL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•Przewaga o charakterze zaplecza–np. uczeń należący do negatywnej grupy nieformalnej podporządkowuje sobie kolegów z klasy i zmusza ich do niechcianych </a:t>
            </a:r>
            <a:r>
              <a:rPr lang="pl-PL" i="1" dirty="0" err="1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zachowań</a:t>
            </a:r>
            <a:r>
              <a:rPr lang="pl-PL" i="1" dirty="0" smtClean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.</a:t>
            </a:r>
            <a:endParaRPr lang="pl-PL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2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DRĘCZENIE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(ang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pl-PL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bullying</a:t>
            </a:r>
            <a:r>
              <a:rPr lang="pl-P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i="1" dirty="0" smtClean="0"/>
              <a:t>Szczególną formą </a:t>
            </a:r>
            <a:r>
              <a:rPr lang="pl-PL" i="1" dirty="0"/>
              <a:t>przemocy w </a:t>
            </a:r>
            <a:r>
              <a:rPr lang="pl-PL" i="1" dirty="0" smtClean="0"/>
              <a:t>szkole jest </a:t>
            </a:r>
            <a:r>
              <a:rPr lang="pl-PL" i="1" dirty="0"/>
              <a:t>dręczenie(ang. </a:t>
            </a:r>
            <a:r>
              <a:rPr lang="pl-PL" i="1" dirty="0" err="1"/>
              <a:t>bullying</a:t>
            </a:r>
            <a:r>
              <a:rPr lang="pl-PL" i="1" dirty="0"/>
              <a:t>)–termin używany często jako określenie systematycznego, </a:t>
            </a:r>
            <a:r>
              <a:rPr lang="pl-PL" i="1" dirty="0" smtClean="0"/>
              <a:t>długotrwałego prześladowania</a:t>
            </a:r>
            <a:r>
              <a:rPr lang="pl-PL" i="1" dirty="0"/>
              <a:t>, upokarzania lub wykluczania z grupy jednej </a:t>
            </a:r>
            <a:r>
              <a:rPr lang="pl-PL" i="1" dirty="0" smtClean="0"/>
              <a:t>osoby przez </a:t>
            </a:r>
            <a:r>
              <a:rPr lang="pl-PL" i="1" dirty="0"/>
              <a:t>grupę uczniów</a:t>
            </a:r>
            <a:r>
              <a:rPr lang="pl-PL" i="1" dirty="0" smtClean="0"/>
              <a:t>, którzy świadomie </a:t>
            </a:r>
            <a:r>
              <a:rPr lang="pl-PL" i="1" dirty="0"/>
              <a:t>wykorzystują </a:t>
            </a:r>
            <a:r>
              <a:rPr lang="pl-PL" i="1" dirty="0" smtClean="0"/>
              <a:t>w tym </a:t>
            </a:r>
            <a:r>
              <a:rPr lang="pl-PL" i="1" dirty="0"/>
              <a:t>celu swoją przewagę. </a:t>
            </a: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Aby zobrazować to zjawisko, obejrzyj film, który znajduje się pod linkiem: 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www.youtube.com/watch?v=CfNDUHfcepM</a:t>
            </a: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i="1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i="1" dirty="0" smtClean="0"/>
              <a:t>Szczególną formą </a:t>
            </a:r>
            <a:r>
              <a:rPr lang="pl-PL" i="1" dirty="0" smtClean="0">
                <a:solidFill>
                  <a:srgbClr val="FF0000"/>
                </a:solidFill>
              </a:rPr>
              <a:t>przemocy </a:t>
            </a:r>
            <a:r>
              <a:rPr lang="pl-PL" i="1" dirty="0" smtClean="0"/>
              <a:t>w szkole jest </a:t>
            </a:r>
            <a:r>
              <a:rPr lang="pl-PL" i="1" dirty="0" smtClean="0">
                <a:solidFill>
                  <a:srgbClr val="FF0000"/>
                </a:solidFill>
              </a:rPr>
              <a:t>dręczenie</a:t>
            </a:r>
            <a:r>
              <a:rPr lang="pl-PL" i="1" dirty="0" smtClean="0"/>
              <a:t>(ang. </a:t>
            </a:r>
            <a:r>
              <a:rPr lang="pl-PL" i="1" dirty="0" err="1" smtClean="0"/>
              <a:t>bullying</a:t>
            </a:r>
            <a:r>
              <a:rPr lang="pl-PL" i="1" dirty="0" smtClean="0"/>
              <a:t>)–termin używany często jako określenie systematycznego, długotrwałego prześladowania, upokarzania lub wykluczania z grupy jednej osoby przez grupę uczniów, którzy świadomie wykorzystują w tym celu swoją przewagę.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i="1" dirty="0" smtClean="0"/>
              <a:t>Aby zobrazować to zjawisko, obejrzyj film, który znajduje się pod linkiem: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 smtClean="0">
                <a:hlinkClick r:id="rId2"/>
              </a:rPr>
              <a:t>https://www.youtube.com/watch?v=CfNDUHfcepM</a:t>
            </a:r>
            <a:endParaRPr lang="pl-PL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l-PL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pl-PL" i="1" dirty="0"/>
          </a:p>
        </p:txBody>
      </p:sp>
      <p:pic>
        <p:nvPicPr>
          <p:cNvPr id="8" name="Picture 2" descr="Bullying:przemoc która nie zostawia widocznego śladu. STOP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055" y="4331856"/>
            <a:ext cx="3299401" cy="229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25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ach tnie głębiej niż miecze - Oddech Życ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9" y="258617"/>
            <a:ext cx="5421745" cy="640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9964" y="1939636"/>
            <a:ext cx="5163127" cy="7506999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Ofiarami </a:t>
            </a:r>
            <a:r>
              <a:rPr lang="pl-PL" dirty="0">
                <a:solidFill>
                  <a:srgbClr val="FF0000"/>
                </a:solidFill>
              </a:rPr>
              <a:t>dręczenia</a:t>
            </a:r>
            <a:r>
              <a:rPr lang="pl-PL" dirty="0"/>
              <a:t> jest </a:t>
            </a:r>
            <a:r>
              <a:rPr lang="pl-PL" dirty="0" smtClean="0"/>
              <a:t>około 10</a:t>
            </a:r>
            <a:r>
              <a:rPr lang="pl-PL" dirty="0"/>
              <a:t>% uczniów, przy czym chłopcy padają ofiarą prześladowań rówieśniczych częściej niż dziewczęta, a młodsi uczniowie–częściej niż uczniowie starsi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30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 FORMY </a:t>
            </a:r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AGRESJI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PRZEMOCY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SZKOLNEJ: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i="1" dirty="0">
                <a:solidFill>
                  <a:srgbClr val="FF0000"/>
                </a:solidFill>
              </a:rPr>
              <a:t>Fizyczna</a:t>
            </a:r>
            <a:r>
              <a:rPr lang="pl-PL" sz="1600" i="1" dirty="0"/>
              <a:t>–bicie, kopanie, plucie, popychanie, szarpanie, wymuszanie pieniędzy, podstawianie nogi, zabieranie przedmiotów, niszczenie własności. </a:t>
            </a:r>
            <a:r>
              <a:rPr lang="pl-PL" sz="1600" i="1" dirty="0">
                <a:solidFill>
                  <a:srgbClr val="FF0000"/>
                </a:solidFill>
              </a:rPr>
              <a:t>Agresja i przemoc </a:t>
            </a:r>
            <a:r>
              <a:rPr lang="pl-PL" sz="1600" i="1" dirty="0"/>
              <a:t>fizyczna </a:t>
            </a:r>
            <a:r>
              <a:rPr lang="pl-PL" sz="1600" i="1" dirty="0" smtClean="0"/>
              <a:t>mogą być stosowane bezpośrednio </a:t>
            </a:r>
            <a:r>
              <a:rPr lang="pl-PL" sz="1600" i="1" dirty="0"/>
              <a:t>–gdy uczniowie sami są ich sprawcami –lub pośrednio –gdy nakłaniają do </a:t>
            </a:r>
            <a:r>
              <a:rPr lang="pl-PL" sz="1600" i="1" dirty="0" smtClean="0"/>
              <a:t>nich innych</a:t>
            </a:r>
            <a:r>
              <a:rPr lang="pl-PL" sz="1600" i="1" dirty="0"/>
              <a:t>. </a:t>
            </a:r>
            <a:endParaRPr lang="pl-PL" sz="1600" i="1" dirty="0" smtClean="0"/>
          </a:p>
          <a:p>
            <a:pPr marL="0" indent="0">
              <a:buNone/>
            </a:pPr>
            <a:r>
              <a:rPr lang="pl-PL" sz="1600" i="1" dirty="0" smtClean="0">
                <a:solidFill>
                  <a:srgbClr val="FF0000"/>
                </a:solidFill>
              </a:rPr>
              <a:t>•  </a:t>
            </a:r>
            <a:r>
              <a:rPr lang="pl-PL" sz="1600" i="1" dirty="0" smtClean="0"/>
              <a:t> </a:t>
            </a:r>
            <a:r>
              <a:rPr lang="pl-PL" sz="1600" i="1" dirty="0" smtClean="0">
                <a:solidFill>
                  <a:srgbClr val="FF0000"/>
                </a:solidFill>
              </a:rPr>
              <a:t>Werbalna</a:t>
            </a:r>
            <a:r>
              <a:rPr lang="pl-PL" sz="1600" i="1" dirty="0" smtClean="0"/>
              <a:t>(słowna</a:t>
            </a:r>
            <a:r>
              <a:rPr lang="pl-PL" sz="1600" i="1" dirty="0"/>
              <a:t>)–dokuczanie, przezywanie, wyśmiewanie, wyszydzanie, obrażanie, ośmieszanie, przeszkadzanie, grożenie, rozpowszechnianie plotek</a:t>
            </a:r>
            <a:r>
              <a:rPr lang="pl-PL" sz="1600" i="1" dirty="0" smtClean="0"/>
              <a:t>, pokazywanie </a:t>
            </a:r>
            <a:r>
              <a:rPr lang="pl-PL" sz="1600" i="1" dirty="0"/>
              <a:t>nieprzyzwoitych gestów. Również ten rodzaj </a:t>
            </a:r>
            <a:r>
              <a:rPr lang="pl-PL" sz="1600" i="1" dirty="0">
                <a:solidFill>
                  <a:srgbClr val="FF0000"/>
                </a:solidFill>
              </a:rPr>
              <a:t>agresji </a:t>
            </a:r>
            <a:r>
              <a:rPr lang="pl-PL" sz="1600" i="1" dirty="0"/>
              <a:t>i </a:t>
            </a:r>
            <a:r>
              <a:rPr lang="pl-PL" sz="1600" i="1" dirty="0">
                <a:solidFill>
                  <a:srgbClr val="FF0000"/>
                </a:solidFill>
              </a:rPr>
              <a:t>przemocy</a:t>
            </a:r>
            <a:r>
              <a:rPr lang="pl-PL" sz="1600" i="1" dirty="0"/>
              <a:t> może występować </a:t>
            </a:r>
            <a:r>
              <a:rPr lang="pl-PL" sz="1600" i="1" dirty="0" smtClean="0"/>
              <a:t>w formie </a:t>
            </a:r>
            <a:r>
              <a:rPr lang="pl-PL" sz="1600" i="1" dirty="0"/>
              <a:t>pośredniej, np. gdy uczniowie </a:t>
            </a:r>
            <a:r>
              <a:rPr lang="pl-PL" sz="1600" i="1" dirty="0" smtClean="0"/>
              <a:t>namawiają rówieśników </a:t>
            </a:r>
            <a:r>
              <a:rPr lang="pl-PL" sz="1600" i="1" dirty="0"/>
              <a:t>do zrobienia komuś krzywdy, wyśmiewania lub wykluczenia z grupy. </a:t>
            </a:r>
            <a:endParaRPr lang="pl-PL" sz="1600" i="1" dirty="0" smtClean="0"/>
          </a:p>
          <a:p>
            <a:pPr marL="0" indent="0">
              <a:buNone/>
            </a:pPr>
            <a:r>
              <a:rPr lang="pl-PL" sz="1600" i="1" dirty="0" smtClean="0">
                <a:solidFill>
                  <a:srgbClr val="FF0000"/>
                </a:solidFill>
              </a:rPr>
              <a:t>•  </a:t>
            </a:r>
            <a:r>
              <a:rPr lang="pl-PL" sz="1600" i="1" dirty="0" smtClean="0"/>
              <a:t> </a:t>
            </a:r>
            <a:r>
              <a:rPr lang="pl-PL" sz="1600" i="1" dirty="0" smtClean="0">
                <a:solidFill>
                  <a:srgbClr val="FF0000"/>
                </a:solidFill>
              </a:rPr>
              <a:t>Relacyjna</a:t>
            </a:r>
            <a:r>
              <a:rPr lang="pl-PL" sz="1600" i="1" dirty="0" smtClean="0"/>
              <a:t>–</a:t>
            </a:r>
            <a:r>
              <a:rPr lang="pl-PL" sz="1600" i="1" dirty="0" smtClean="0">
                <a:solidFill>
                  <a:srgbClr val="FF0000"/>
                </a:solidFill>
              </a:rPr>
              <a:t>agresja</a:t>
            </a:r>
            <a:r>
              <a:rPr lang="pl-PL" sz="1600" i="1" dirty="0" smtClean="0"/>
              <a:t> </a:t>
            </a:r>
            <a:r>
              <a:rPr lang="pl-PL" sz="1600" i="1" dirty="0"/>
              <a:t>bez fizycznego kontaktu</a:t>
            </a:r>
            <a:r>
              <a:rPr lang="pl-PL" sz="1600" i="1" dirty="0" smtClean="0"/>
              <a:t>, polegająca na </a:t>
            </a:r>
            <a:r>
              <a:rPr lang="pl-PL" sz="1600" i="1" dirty="0"/>
              <a:t>działaniach, </a:t>
            </a:r>
            <a:r>
              <a:rPr lang="pl-PL" sz="1600" i="1" dirty="0" smtClean="0"/>
              <a:t>które prowadzą do obniżenia </a:t>
            </a:r>
            <a:r>
              <a:rPr lang="pl-PL" sz="1600" i="1" dirty="0"/>
              <a:t>czyjegoś statusu w grupie, </a:t>
            </a:r>
            <a:r>
              <a:rPr lang="pl-PL" sz="1600" i="1" dirty="0" smtClean="0"/>
              <a:t>wykluczenia z </a:t>
            </a:r>
            <a:r>
              <a:rPr lang="pl-PL" sz="1600" i="1" dirty="0"/>
              <a:t>grupy, izolowania</a:t>
            </a:r>
            <a:r>
              <a:rPr lang="pl-PL" sz="1600" i="1" dirty="0" smtClean="0"/>
              <a:t>, pomijania</a:t>
            </a:r>
            <a:r>
              <a:rPr lang="pl-PL" sz="1600" i="1" dirty="0"/>
              <a:t>, </a:t>
            </a:r>
            <a:r>
              <a:rPr lang="pl-PL" sz="1600" i="1" dirty="0" smtClean="0"/>
              <a:t>nieodzywania się</a:t>
            </a:r>
            <a:r>
              <a:rPr lang="pl-PL" sz="1600" i="1" dirty="0"/>
              <a:t>. </a:t>
            </a:r>
            <a:r>
              <a:rPr lang="pl-PL" sz="1600" i="1" dirty="0" smtClean="0"/>
              <a:t> </a:t>
            </a:r>
          </a:p>
          <a:p>
            <a:pPr marL="0" indent="0">
              <a:buNone/>
            </a:pPr>
            <a:r>
              <a:rPr lang="pl-PL" sz="1600" i="1" dirty="0" smtClean="0">
                <a:solidFill>
                  <a:srgbClr val="FF0000"/>
                </a:solidFill>
              </a:rPr>
              <a:t>• </a:t>
            </a:r>
            <a:r>
              <a:rPr lang="pl-PL" sz="1600" i="1" dirty="0" smtClean="0"/>
              <a:t>  </a:t>
            </a:r>
            <a:r>
              <a:rPr lang="pl-PL" sz="1600" i="1" dirty="0" smtClean="0">
                <a:solidFill>
                  <a:srgbClr val="FF0000"/>
                </a:solidFill>
              </a:rPr>
              <a:t>Cyfrowa</a:t>
            </a:r>
            <a:r>
              <a:rPr lang="pl-PL" sz="1600" i="1" dirty="0">
                <a:solidFill>
                  <a:srgbClr val="FF0000"/>
                </a:solidFill>
              </a:rPr>
              <a:t>, elektroniczna, cyberprzemoc</a:t>
            </a:r>
            <a:r>
              <a:rPr lang="pl-PL" sz="1600" i="1" dirty="0"/>
              <a:t>–przemoc z użyciem nowych technologii, np</a:t>
            </a:r>
            <a:r>
              <a:rPr lang="pl-PL" sz="1600" i="1" dirty="0" smtClean="0"/>
              <a:t>. obraźliwe SMS-y czy e-maile</a:t>
            </a:r>
            <a:r>
              <a:rPr lang="pl-PL" sz="1600" i="1" dirty="0"/>
              <a:t>, wpisy na portalach społecznościowych, umieszczanie </a:t>
            </a:r>
            <a:r>
              <a:rPr lang="pl-PL" sz="1600" i="1" dirty="0" smtClean="0"/>
              <a:t>w </a:t>
            </a:r>
            <a:r>
              <a:rPr lang="pl-PL" sz="1600" i="1" dirty="0" err="1" smtClean="0"/>
              <a:t>internecie</a:t>
            </a:r>
            <a:r>
              <a:rPr lang="pl-PL" sz="1600" i="1" dirty="0" smtClean="0"/>
              <a:t> </a:t>
            </a:r>
            <a:r>
              <a:rPr lang="pl-PL" sz="1600" i="1" dirty="0"/>
              <a:t>zdjęć lub filmów ośmieszających ofiarę</a:t>
            </a:r>
            <a:r>
              <a:rPr lang="pl-PL" sz="1600" i="1" dirty="0" smtClean="0"/>
              <a:t>. Uczniowie </a:t>
            </a:r>
            <a:r>
              <a:rPr lang="pl-PL" sz="1600" i="1" dirty="0"/>
              <a:t>mogą się stykać </a:t>
            </a:r>
            <a:r>
              <a:rPr lang="pl-PL" sz="1600" i="1" dirty="0" smtClean="0"/>
              <a:t>z różnorodnymi </a:t>
            </a:r>
            <a:r>
              <a:rPr lang="pl-PL" sz="1600" i="1" dirty="0"/>
              <a:t>formami </a:t>
            </a:r>
            <a:r>
              <a:rPr lang="pl-PL" sz="1600" i="1" dirty="0">
                <a:solidFill>
                  <a:srgbClr val="FF0000"/>
                </a:solidFill>
              </a:rPr>
              <a:t>agresji elektronicznej</a:t>
            </a:r>
            <a:r>
              <a:rPr lang="pl-PL" sz="1600" i="1" dirty="0" smtClean="0"/>
              <a:t>, np</a:t>
            </a:r>
            <a:r>
              <a:rPr lang="pl-PL" sz="1600" i="1" dirty="0"/>
              <a:t>. </a:t>
            </a:r>
            <a:r>
              <a:rPr lang="pl-PL" sz="1600" i="1" dirty="0" smtClean="0">
                <a:solidFill>
                  <a:srgbClr val="FF0000"/>
                </a:solidFill>
              </a:rPr>
              <a:t>agresywnymi atakami </a:t>
            </a:r>
            <a:r>
              <a:rPr lang="pl-PL" sz="1600" i="1" dirty="0" smtClean="0"/>
              <a:t>na </a:t>
            </a:r>
            <a:r>
              <a:rPr lang="pl-PL" sz="1600" i="1" dirty="0"/>
              <a:t>czacie lub </a:t>
            </a:r>
            <a:r>
              <a:rPr lang="pl-PL" sz="1600" i="1" dirty="0" smtClean="0"/>
              <a:t>w ramach grupy </a:t>
            </a:r>
            <a:r>
              <a:rPr lang="pl-PL" sz="1600" i="1" dirty="0"/>
              <a:t>dyskusyjnej</a:t>
            </a:r>
            <a:r>
              <a:rPr lang="pl-PL" sz="1600" i="1" dirty="0" smtClean="0"/>
              <a:t>, regularnym elektronicznym przesyłaniem nieprzyjemnych </a:t>
            </a:r>
            <a:r>
              <a:rPr lang="pl-PL" sz="1600" i="1" dirty="0"/>
              <a:t>wiadomości do ofiary, </a:t>
            </a:r>
            <a:r>
              <a:rPr lang="pl-PL" sz="1600" i="1" dirty="0" smtClean="0"/>
              <a:t>podszywaniem się </a:t>
            </a:r>
            <a:r>
              <a:rPr lang="pl-PL" sz="1600" i="1" dirty="0"/>
              <a:t>pod ofiarę (kradzież tożsamości), </a:t>
            </a:r>
            <a:r>
              <a:rPr lang="pl-PL" sz="1600" i="1" dirty="0" smtClean="0"/>
              <a:t>upublicznianiem tajemnic</a:t>
            </a:r>
            <a:r>
              <a:rPr lang="pl-PL" sz="1600" i="1" dirty="0"/>
              <a:t>, </a:t>
            </a:r>
            <a:r>
              <a:rPr lang="pl-PL" sz="1600" i="1" dirty="0" smtClean="0"/>
              <a:t>udostępnianiem prywatnych </a:t>
            </a:r>
            <a:r>
              <a:rPr lang="pl-PL" sz="1600" i="1" dirty="0"/>
              <a:t>materiałów(zdjęć ofiary), </a:t>
            </a:r>
            <a:r>
              <a:rPr lang="pl-PL" sz="1600" i="1" dirty="0" smtClean="0"/>
              <a:t>śledzeniem i nękaniem oraz prowokowaniem do </a:t>
            </a:r>
            <a:r>
              <a:rPr lang="pl-PL" sz="1600" i="1" dirty="0"/>
              <a:t>pewnych </a:t>
            </a:r>
            <a:r>
              <a:rPr lang="pl-PL" sz="1600" i="1" dirty="0" err="1"/>
              <a:t>zachowań</a:t>
            </a:r>
            <a:r>
              <a:rPr lang="pl-PL" sz="1600" i="1" dirty="0"/>
              <a:t> </a:t>
            </a:r>
            <a:r>
              <a:rPr lang="pl-PL" sz="1600" i="1" dirty="0" smtClean="0"/>
              <a:t>i dokumentowaniem ich </a:t>
            </a:r>
            <a:r>
              <a:rPr lang="pl-PL" sz="1600" i="1" dirty="0"/>
              <a:t>za pomocą zdjęć lub </a:t>
            </a:r>
            <a:r>
              <a:rPr lang="pl-PL" sz="1600" i="1" dirty="0" smtClean="0"/>
              <a:t>filmów upowszechnianych </a:t>
            </a:r>
            <a:r>
              <a:rPr lang="pl-PL" sz="1600" i="1" dirty="0"/>
              <a:t>następnie </a:t>
            </a:r>
            <a:r>
              <a:rPr lang="pl-PL" sz="1600" i="1" dirty="0" smtClean="0"/>
              <a:t>w </a:t>
            </a:r>
            <a:r>
              <a:rPr lang="pl-PL" sz="1600" i="1" dirty="0" err="1" smtClean="0"/>
              <a:t>internecie</a:t>
            </a:r>
            <a:r>
              <a:rPr lang="pl-PL" sz="1600" i="1" dirty="0" smtClean="0"/>
              <a:t>, upublicznieniem poniżających</a:t>
            </a:r>
            <a:r>
              <a:rPr lang="pl-PL" sz="1600" i="1" dirty="0"/>
              <a:t>, nieprawdziwych informacji lub materiałów na temat ofiary (</a:t>
            </a:r>
            <a:r>
              <a:rPr lang="pl-PL" sz="1600" i="1" dirty="0" err="1"/>
              <a:t>Pyżalski</a:t>
            </a:r>
            <a:r>
              <a:rPr lang="pl-PL" sz="1600" i="1" dirty="0"/>
              <a:t>, 2012)</a:t>
            </a:r>
          </a:p>
        </p:txBody>
      </p:sp>
    </p:spTree>
    <p:extLst>
      <p:ext uri="{BB962C8B-B14F-4D97-AF65-F5344CB8AC3E}">
        <p14:creationId xmlns:p14="http://schemas.microsoft.com/office/powerpoint/2010/main" val="81099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ŚWIADKOWIE </a:t>
            </a:r>
            <a:r>
              <a:rPr lang="pl-PL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PRZEMOCY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SZKOLNEJ</a:t>
            </a:r>
            <a:endParaRPr lang="pl-PL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5606" y="1299874"/>
            <a:ext cx="10515600" cy="30435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Świadkowie </a:t>
            </a:r>
            <a:r>
              <a:rPr lang="pl-PL" dirty="0"/>
              <a:t>są </a:t>
            </a:r>
            <a:r>
              <a:rPr lang="pl-PL" dirty="0" smtClean="0"/>
              <a:t>kluczowymi osobami w powstrzymywaniu zjawiska </a:t>
            </a:r>
            <a:r>
              <a:rPr lang="pl-PL" dirty="0" smtClean="0">
                <a:solidFill>
                  <a:srgbClr val="FF0000"/>
                </a:solidFill>
              </a:rPr>
              <a:t>przemocy</a:t>
            </a:r>
            <a:r>
              <a:rPr lang="pl-PL" dirty="0"/>
              <a:t>, ponieważ </a:t>
            </a:r>
            <a:r>
              <a:rPr lang="pl-PL" dirty="0" smtClean="0"/>
              <a:t>w największym </a:t>
            </a:r>
            <a:r>
              <a:rPr lang="pl-PL" dirty="0"/>
              <a:t>stopniu mogą wpłynąć na zmianę tej </a:t>
            </a:r>
            <a:r>
              <a:rPr lang="pl-PL" dirty="0" smtClean="0"/>
              <a:t>destrukcyjnej </a:t>
            </a:r>
            <a:r>
              <a:rPr lang="pl-PL" dirty="0"/>
              <a:t>sytuacji. </a:t>
            </a:r>
            <a:r>
              <a:rPr lang="pl-PL" dirty="0" smtClean="0"/>
              <a:t>Każdy świadek </a:t>
            </a:r>
            <a:r>
              <a:rPr lang="pl-PL" dirty="0"/>
              <a:t>albo pomaga ofierze, utrudniając prześladowanie, albo ułatwia dręczenie </a:t>
            </a:r>
            <a:r>
              <a:rPr lang="pl-PL" dirty="0" smtClean="0"/>
              <a:t>i tym </a:t>
            </a:r>
            <a:r>
              <a:rPr lang="pl-PL" dirty="0"/>
              <a:t>samym wspiera </a:t>
            </a:r>
            <a:r>
              <a:rPr lang="pl-PL" dirty="0" smtClean="0"/>
              <a:t>sprawcę.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Jeśli jesteś świadkiem: Nie bój się! Pamiętaj:</a:t>
            </a:r>
          </a:p>
          <a:p>
            <a:pPr marL="0" indent="0">
              <a:buNone/>
            </a:pPr>
            <a:r>
              <a:rPr lang="pl-PL" dirty="0" smtClean="0">
                <a:solidFill>
                  <a:srgbClr val="FF0000"/>
                </a:solidFill>
              </a:rPr>
              <a:t>„Przemoc nie jest oznaką siły, lecz słabości”.</a:t>
            </a:r>
          </a:p>
          <a:p>
            <a:pPr marL="0" indent="0">
              <a:buNone/>
            </a:pPr>
            <a:r>
              <a:rPr lang="pl-PL" sz="2000" dirty="0" smtClean="0"/>
              <a:t>Ks. Jerzy Popiełuszko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9" name="Picture 2" descr="Reaguj na przemoc -masz prawo&quot;- kontynuacja spotkań z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364" y="2754724"/>
            <a:ext cx="4120860" cy="367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731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1229</Words>
  <Application>Microsoft Office PowerPoint</Application>
  <PresentationFormat>Panoramiczny</PresentationFormat>
  <Paragraphs>74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Motyw pakietu Office</vt:lpstr>
      <vt:lpstr>„PRZERAŻA MNIE NIE PRZEMOC NIELICZYCH, LECZ CISZA WIELU” MARIN LUTHER KING</vt:lpstr>
      <vt:lpstr>AGRESJA A PRZEMOC</vt:lpstr>
      <vt:lpstr>AGRESJA JEST ZACHOWANIEM</vt:lpstr>
      <vt:lpstr>PRZEMOC JEST PROCESEM</vt:lpstr>
      <vt:lpstr>Prezentacja programu PowerPoint</vt:lpstr>
      <vt:lpstr>DRĘCZENIE (ang. bullying)</vt:lpstr>
      <vt:lpstr>Prezentacja programu PowerPoint</vt:lpstr>
      <vt:lpstr>INNE FORMY AGRESJI I PRZEMOCY SZKOLNEJ:</vt:lpstr>
      <vt:lpstr>ŚWIADKOWIE PRZEMOCY SZKOLNEJ</vt:lpstr>
      <vt:lpstr>KONSEKWENCJE PRZEMOCY OBSREWOWANE U OFIAR</vt:lpstr>
      <vt:lpstr>Prezentacja programu PowerPoint</vt:lpstr>
      <vt:lpstr>KONSEKWENCJE PRZEMOCY OBSREWOWANE U SPRAWCÓW</vt:lpstr>
      <vt:lpstr>Prezentacja programu PowerPoint</vt:lpstr>
      <vt:lpstr>KONSEKWENCJE PRZEMOCY OBSREWOWANE U ŚWIADKÓW</vt:lpstr>
      <vt:lpstr>PODSUMOWANIEM NIECH BĘDĄ SŁOWA OFIARY PRZEMOCY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„PRZERAŻA MNIE NIE PRZEMOC NIELICZYCH, LECZ CISZA WIELU” MARIN LUTHER KING</dc:title>
  <dc:creator>Pedagog</dc:creator>
  <cp:lastModifiedBy>Pedagog</cp:lastModifiedBy>
  <cp:revision>19</cp:revision>
  <dcterms:created xsi:type="dcterms:W3CDTF">2020-04-27T08:34:43Z</dcterms:created>
  <dcterms:modified xsi:type="dcterms:W3CDTF">2020-04-27T16:13:51Z</dcterms:modified>
</cp:coreProperties>
</file>