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5" r:id="rId10"/>
    <p:sldId id="264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95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67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37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8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82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15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3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37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3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B949-147E-46A9-911F-E229F5E94C4C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F4906-11AD-4754-91CC-5800EA02C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4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im.org/" TargetMode="External"/><Relationship Id="rId2" Type="http://schemas.openxmlformats.org/officeDocument/2006/relationships/hyperlink" Target="http://synapsis.org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rum-terapii.pl/fundacja-promiti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AUTYZM </a:t>
            </a:r>
            <a:b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bądź zielony w temacie autyzmu. </a:t>
            </a:r>
            <a:b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kwietnia bądź niebieski!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OMPREENDENDO O ESPECTRO AUTISTA: DIAGNÓSTICO PRECOCE, TRATAMENT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8" y="2641601"/>
            <a:ext cx="5080000" cy="27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Gdzie szukać pomocy w przypadku podejrzenia autyzmu?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b="1" i="1" dirty="0">
                <a:solidFill>
                  <a:srgbClr val="000000"/>
                </a:solidFill>
                <a:latin typeface="+mj-lt"/>
              </a:rPr>
              <a:t>Fundacja SYNAPSIS </a:t>
            </a:r>
            <a:r>
              <a:rPr lang="pl-PL" altLang="pl-PL" b="1" i="1" u="sng" dirty="0">
                <a:solidFill>
                  <a:srgbClr val="01ADB9"/>
                </a:solidFill>
                <a:latin typeface="+mj-lt"/>
                <a:hlinkClick r:id="rId2"/>
              </a:rPr>
              <a:t>http://synapsis.org.pl/</a:t>
            </a:r>
            <a:endParaRPr lang="pl-PL" altLang="pl-PL" b="1" i="1" dirty="0"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b="1" i="1" dirty="0" smtClean="0">
                <a:solidFill>
                  <a:srgbClr val="000000"/>
                </a:solidFill>
                <a:latin typeface="+mj-lt"/>
              </a:rPr>
              <a:t>Misją </a:t>
            </a:r>
            <a:r>
              <a:rPr lang="pl-PL" altLang="pl-PL" b="1" i="1" dirty="0">
                <a:solidFill>
                  <a:srgbClr val="000000"/>
                </a:solidFill>
                <a:latin typeface="+mj-lt"/>
              </a:rPr>
              <a:t>Fundacji SYNAPSIS jest niesienie profesjonalnej pomocy dzieciom i osobom dorosłym z autyzmem i ich rodzinom oraz wypracowanie systemowych rozwiązań, które poprawią jakość ich życia</a:t>
            </a:r>
            <a:r>
              <a:rPr lang="pl-PL" altLang="pl-PL" b="1" i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b="1" i="1" dirty="0">
                <a:solidFill>
                  <a:srgbClr val="000000"/>
                </a:solidFill>
                <a:latin typeface="+mj-lt"/>
              </a:rPr>
              <a:t>Fundacja </a:t>
            </a:r>
            <a:r>
              <a:rPr lang="pl-PL" altLang="pl-PL" b="1" i="1" dirty="0" err="1" smtClean="0">
                <a:solidFill>
                  <a:srgbClr val="000000"/>
                </a:solidFill>
                <a:latin typeface="+mj-lt"/>
              </a:rPr>
              <a:t>JiM</a:t>
            </a:r>
            <a:r>
              <a:rPr lang="pl-PL" altLang="pl-PL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altLang="pl-PL" b="1" i="1" dirty="0">
                <a:solidFill>
                  <a:schemeClr val="accent1"/>
                </a:solidFill>
                <a:latin typeface="+mj-lt"/>
                <a:hlinkClick r:id="rId3"/>
              </a:rPr>
              <a:t>https://jim.org</a:t>
            </a:r>
            <a:r>
              <a:rPr lang="pl-PL" altLang="pl-PL" b="1" i="1" dirty="0" smtClean="0">
                <a:solidFill>
                  <a:schemeClr val="accent1"/>
                </a:solidFill>
                <a:latin typeface="+mj-lt"/>
                <a:hlinkClick r:id="rId3"/>
              </a:rPr>
              <a:t>/</a:t>
            </a:r>
            <a:endParaRPr lang="pl-PL" altLang="pl-PL" b="1" i="1" dirty="0" smtClean="0">
              <a:solidFill>
                <a:schemeClr val="accent1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i="1" dirty="0" smtClean="0">
                <a:latin typeface="+mj-lt"/>
              </a:rPr>
              <a:t>Misją Fundacji </a:t>
            </a:r>
            <a:r>
              <a:rPr lang="pl-PL" b="1" i="1" dirty="0" err="1" smtClean="0">
                <a:latin typeface="+mj-lt"/>
              </a:rPr>
              <a:t>JiM</a:t>
            </a:r>
            <a:r>
              <a:rPr lang="pl-PL" b="1" i="1" dirty="0" smtClean="0">
                <a:latin typeface="+mj-lt"/>
              </a:rPr>
              <a:t> jest dawanie </a:t>
            </a:r>
            <a:r>
              <a:rPr lang="pl-PL" b="1" i="1" dirty="0">
                <a:latin typeface="+mj-lt"/>
              </a:rPr>
              <a:t>osobom z autyzmem szansę na samodzielność. </a:t>
            </a:r>
            <a:r>
              <a:rPr lang="pl-PL" b="1" i="1" dirty="0" smtClean="0">
                <a:latin typeface="+mj-lt"/>
              </a:rPr>
              <a:t>Fundacja zapewniam </a:t>
            </a:r>
            <a:r>
              <a:rPr lang="pl-PL" b="1" i="1" dirty="0">
                <a:latin typeface="+mj-lt"/>
              </a:rPr>
              <a:t>dostęp do bezpłatnej diagnozy, terapii i </a:t>
            </a:r>
            <a:r>
              <a:rPr lang="pl-PL" b="1" i="1" dirty="0" smtClean="0">
                <a:latin typeface="+mj-lt"/>
              </a:rPr>
              <a:t>edukacji. Wspiera rodziny i bliskich osób z autyzmem. Z myślą o nich został założony Klub </a:t>
            </a:r>
            <a:r>
              <a:rPr lang="pl-PL" b="1" i="1" dirty="0" err="1" smtClean="0">
                <a:latin typeface="+mj-lt"/>
              </a:rPr>
              <a:t>JiM</a:t>
            </a:r>
            <a:r>
              <a:rPr lang="pl-PL" b="1" i="1" dirty="0" smtClean="0">
                <a:latin typeface="+mj-lt"/>
              </a:rPr>
              <a:t>. Tyko wiedza może budować akceptację!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b="1" i="1" dirty="0">
                <a:latin typeface="+mj-lt"/>
              </a:rPr>
              <a:t> Fundacja </a:t>
            </a:r>
            <a:r>
              <a:rPr lang="pl-PL" b="1" i="1" dirty="0" err="1" smtClean="0">
                <a:latin typeface="+mj-lt"/>
              </a:rPr>
              <a:t>Promitis</a:t>
            </a:r>
            <a:r>
              <a:rPr lang="pl-PL" b="1" i="1" dirty="0">
                <a:latin typeface="+mj-lt"/>
              </a:rPr>
              <a:t>  </a:t>
            </a:r>
            <a:r>
              <a:rPr lang="pl-PL" b="1" i="1" dirty="0">
                <a:latin typeface="+mj-lt"/>
                <a:hlinkClick r:id="rId4"/>
              </a:rPr>
              <a:t>http://www.centrum-terapii.pl/fundacja-promitis</a:t>
            </a:r>
            <a:r>
              <a:rPr lang="pl-PL" b="1" i="1" dirty="0" smtClean="0">
                <a:latin typeface="+mj-lt"/>
                <a:hlinkClick r:id="rId4"/>
              </a:rPr>
              <a:t>/</a:t>
            </a:r>
            <a:endParaRPr lang="pl-PL" b="1" i="1" dirty="0" smtClean="0"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i="1" dirty="0" smtClean="0">
                <a:latin typeface="+mj-lt"/>
              </a:rPr>
              <a:t> Fundacja od </a:t>
            </a:r>
            <a:r>
              <a:rPr lang="pl-PL" b="1" i="1" dirty="0">
                <a:latin typeface="+mj-lt"/>
              </a:rPr>
              <a:t>ośmiu lat aktywnie działa na rzecz dzieci dotkniętych autyzmem, a od roku 2014 posiada status Organizacji Pożytku Publicznego</a:t>
            </a:r>
            <a:endParaRPr lang="pl-PL" altLang="pl-PL" b="1" i="1" dirty="0">
              <a:solidFill>
                <a:schemeClr val="accent1"/>
              </a:solidFill>
              <a:latin typeface="+mj-l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b="1" i="1" dirty="0" smtClean="0">
                <a:solidFill>
                  <a:srgbClr val="000000"/>
                </a:solidFill>
                <a:latin typeface="+mj-lt"/>
              </a:rPr>
              <a:t>Opracowała na podstawie stron www, Agata Mroczkowska pedagog ze Szkoły Podstawowej w Duchnicach.</a:t>
            </a:r>
            <a:endParaRPr lang="pl-PL" altLang="pl-PL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92360"/>
            <a:ext cx="3802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https://jim.org/wp-content/uploads/2018/10/rodzi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s://jim.org/wp-content/uploads/2018/10/rodzic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https://jim.org/wp-content/uploads/2018/10/rodzic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5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Ciekawa literatura:</a:t>
            </a:r>
            <a:endParaRPr lang="pl-P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847" y="2684606"/>
            <a:ext cx="1638081" cy="23125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69" y="2684606"/>
            <a:ext cx="1476190" cy="23125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509" y="2684606"/>
            <a:ext cx="1828800" cy="23125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77" y="2684606"/>
            <a:ext cx="1860314" cy="23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78382" cy="2558184"/>
          </a:xfrm>
        </p:spPr>
        <p:txBody>
          <a:bodyPr/>
          <a:lstStyle/>
          <a:p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Krótkie podsumowanie 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90" y="365126"/>
            <a:ext cx="6179127" cy="62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Autyzm w Polsce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l-PL" b="1" i="1" dirty="0" smtClean="0">
                <a:solidFill>
                  <a:schemeClr val="accent1"/>
                </a:solidFill>
              </a:rPr>
              <a:t>2 kwietnia będziemy obchodzić 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chemeClr val="accent1"/>
                </a:solidFill>
              </a:rPr>
              <a:t>Światowy Dzień Świadomości Autyzmu</a:t>
            </a:r>
          </a:p>
          <a:p>
            <a:pPr marL="0" indent="0" algn="ctr">
              <a:buNone/>
            </a:pPr>
            <a:r>
              <a:rPr lang="pl-PL" i="1" dirty="0" smtClean="0"/>
              <a:t>Według Światowej Organizacji Zdrowia(WHO) autyzm </a:t>
            </a:r>
          </a:p>
          <a:p>
            <a:pPr marL="0" indent="0" algn="ctr">
              <a:buNone/>
            </a:pPr>
            <a:r>
              <a:rPr lang="pl-PL" i="1" dirty="0" smtClean="0"/>
              <a:t>występuje u </a:t>
            </a:r>
            <a:r>
              <a:rPr lang="pl-PL" b="1" i="1" dirty="0" smtClean="0"/>
              <a:t>1 na mniej niż 100 dzieci</a:t>
            </a:r>
          </a:p>
          <a:p>
            <a:pPr marL="0" indent="0" algn="ctr">
              <a:buNone/>
            </a:pPr>
            <a:r>
              <a:rPr lang="pl-PL" b="1" i="1" dirty="0" smtClean="0"/>
              <a:t>(W Stanach Zjednoczonych u 1 na 68 dzieci)</a:t>
            </a:r>
            <a:r>
              <a:rPr lang="pl-PL" i="1" dirty="0" smtClean="0"/>
              <a:t>, co oznacza,</a:t>
            </a:r>
          </a:p>
          <a:p>
            <a:pPr marL="0" indent="0" algn="ctr">
              <a:buNone/>
            </a:pPr>
            <a:r>
              <a:rPr lang="pl-PL" i="1" dirty="0" smtClean="0"/>
              <a:t>że w Polsce żyje więcej niż </a:t>
            </a:r>
            <a:r>
              <a:rPr lang="pl-PL" b="1" i="1" dirty="0" smtClean="0"/>
              <a:t>400 tysięcy </a:t>
            </a:r>
          </a:p>
          <a:p>
            <a:pPr marL="0" indent="0" algn="ctr">
              <a:buNone/>
            </a:pPr>
            <a:r>
              <a:rPr lang="pl-PL" i="1" dirty="0" smtClean="0"/>
              <a:t>dzieci z autyzmem. To tyle ile mieszka w jednym sporym</a:t>
            </a:r>
          </a:p>
          <a:p>
            <a:pPr marL="0" indent="0" algn="ctr">
              <a:buNone/>
            </a:pPr>
            <a:r>
              <a:rPr lang="pl-PL" i="1" dirty="0" smtClean="0"/>
              <a:t> mieście np. Szczecinie, Bydgoszczy czy Lublinie.</a:t>
            </a:r>
          </a:p>
          <a:p>
            <a:pPr marL="0" indent="0" algn="ctr">
              <a:buNone/>
            </a:pPr>
            <a:r>
              <a:rPr lang="pl-PL" i="1" dirty="0" smtClean="0"/>
              <a:t>Ala tu liczby się nie kończą bo z autyzmem, </a:t>
            </a:r>
          </a:p>
          <a:p>
            <a:pPr marL="0" indent="0" algn="ctr">
              <a:buNone/>
            </a:pPr>
            <a:r>
              <a:rPr lang="pl-PL" i="1" dirty="0" smtClean="0"/>
              <a:t>żyją również dorośli, szacuje się, że jest to grupa około </a:t>
            </a:r>
            <a:r>
              <a:rPr lang="pl-PL" b="1" i="1" dirty="0" smtClean="0"/>
              <a:t>3 mln </a:t>
            </a:r>
            <a:r>
              <a:rPr lang="pl-PL" i="1" dirty="0" smtClean="0"/>
              <a:t>osób.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946" y="1514764"/>
            <a:ext cx="10763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Poznajmy autyzm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Ciekawe rozwiązania i innowacje w drzwiach na wymiar od 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1" y="1976582"/>
            <a:ext cx="4451927" cy="348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9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autyzm?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1" dirty="0" smtClean="0"/>
              <a:t>Autyzm</a:t>
            </a:r>
            <a:r>
              <a:rPr lang="pl-PL" i="1" dirty="0" smtClean="0"/>
              <a:t> to odmienny od typowego sposób rozwoju człowieka, objawiający się różnicami w sposobie komunikacji, nawiązywania relacji, wyrażania emocji, uczenia się oraz różnorodnym schematem </a:t>
            </a:r>
            <a:r>
              <a:rPr lang="pl-PL" i="1" dirty="0" err="1" smtClean="0"/>
              <a:t>zachowań</a:t>
            </a:r>
            <a:r>
              <a:rPr lang="pl-PL" i="1" dirty="0" smtClean="0"/>
              <a:t>. Każda osoba jest indywidualnością, nie ma dwóch takich samych osób z autyzmem.</a:t>
            </a:r>
          </a:p>
          <a:p>
            <a:pPr marL="0" indent="0">
              <a:buNone/>
            </a:pPr>
            <a:r>
              <a:rPr lang="pl-PL" i="1" dirty="0"/>
              <a:t>Autyzm u każdej osoby objawia się trochę inaczej, </a:t>
            </a:r>
            <a:r>
              <a:rPr lang="pl-PL" b="1" i="1" dirty="0"/>
              <a:t>dwie osoby z taką samą diagnozą mogą mieć bardzo różne zachowania i możliwości. </a:t>
            </a:r>
            <a:r>
              <a:rPr lang="pl-PL" i="1" dirty="0"/>
              <a:t>Dlatego mówimy o spektrum zaburzeń – od łagodnych objawów do takich, które bardzo wpływają na wszystkie sfery życia. </a:t>
            </a:r>
            <a:r>
              <a:rPr lang="pl-PL" b="1" i="1" dirty="0"/>
              <a:t>Autyzm nie jest chorobą, ale innym sposobem postrzegania świata i myślenia.</a:t>
            </a:r>
          </a:p>
        </p:txBody>
      </p:sp>
    </p:spTree>
    <p:extLst>
      <p:ext uri="{BB962C8B-B14F-4D97-AF65-F5344CB8AC3E}">
        <p14:creationId xmlns:p14="http://schemas.microsoft.com/office/powerpoint/2010/main" val="3176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Codzienne funkcjonowanie wśród innych osób i komunikowanie się z nimi jest dla dzieci i osób z autyzmem dużym wyzwaniem!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600" b="1" i="1" dirty="0">
                <a:latin typeface="+mj-lt"/>
              </a:rPr>
              <a:t>Dzieci i osoby z autyzmem mogą mieć kłopoty z: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rozpoczynaniem </a:t>
            </a:r>
            <a:r>
              <a:rPr lang="pl-PL" sz="1600" b="1" i="1" dirty="0">
                <a:latin typeface="+mj-lt"/>
              </a:rPr>
              <a:t>rozmów z </a:t>
            </a:r>
            <a:r>
              <a:rPr lang="pl-PL" sz="1600" b="1" i="1" dirty="0" smtClean="0">
                <a:latin typeface="+mj-lt"/>
              </a:rPr>
              <a:t>innymi, </a:t>
            </a:r>
            <a:endParaRPr lang="pl-PL" sz="1600" b="1" i="1" dirty="0"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zawieraniem przyjaźni</a:t>
            </a:r>
            <a:r>
              <a:rPr lang="pl-PL" sz="1600" b="1" i="1" dirty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rozumieniem</a:t>
            </a:r>
            <a:r>
              <a:rPr lang="pl-PL" sz="1600" b="1" i="1" dirty="0">
                <a:latin typeface="+mj-lt"/>
              </a:rPr>
              <a:t>, co mówią </a:t>
            </a:r>
            <a:r>
              <a:rPr lang="pl-PL" sz="1600" b="1" i="1" dirty="0" smtClean="0">
                <a:latin typeface="+mj-lt"/>
              </a:rPr>
              <a:t>inni</a:t>
            </a:r>
            <a:r>
              <a:rPr lang="pl-PL" sz="1600" b="1" i="1" dirty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 </a:t>
            </a:r>
            <a:r>
              <a:rPr lang="pl-PL" sz="1600" b="1" i="1" dirty="0">
                <a:latin typeface="+mj-lt"/>
              </a:rPr>
              <a:t>„czytaniem” emocji na podstawie wyrazu </a:t>
            </a:r>
            <a:r>
              <a:rPr lang="pl-PL" sz="1600" b="1" i="1" dirty="0" smtClean="0">
                <a:latin typeface="+mj-lt"/>
              </a:rPr>
              <a:t>twarzy, </a:t>
            </a:r>
            <a:endParaRPr lang="pl-PL" sz="1600" b="1" i="1" dirty="0"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 </a:t>
            </a:r>
            <a:r>
              <a:rPr lang="pl-PL" sz="1600" b="1" i="1" dirty="0">
                <a:latin typeface="+mj-lt"/>
              </a:rPr>
              <a:t>szybkim nauczeniem się zasad obowiązujących w domu i </a:t>
            </a:r>
            <a:r>
              <a:rPr lang="pl-PL" sz="1600" b="1" i="1" dirty="0" smtClean="0">
                <a:latin typeface="+mj-lt"/>
              </a:rPr>
              <a:t>szkole</a:t>
            </a:r>
            <a:r>
              <a:rPr lang="pl-PL" sz="1600" b="1" i="1" dirty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dzieleniem </a:t>
            </a:r>
            <a:r>
              <a:rPr lang="pl-PL" sz="1600" b="1" i="1" dirty="0">
                <a:latin typeface="+mj-lt"/>
              </a:rPr>
              <a:t>się przeżyciami i </a:t>
            </a:r>
            <a:r>
              <a:rPr lang="pl-PL" sz="1600" b="1" i="1" dirty="0" smtClean="0">
                <a:latin typeface="+mj-lt"/>
              </a:rPr>
              <a:t>zainteresowaniami</a:t>
            </a:r>
            <a:r>
              <a:rPr lang="pl-PL" sz="1600" b="1" i="1" dirty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rozumieniem żartów, </a:t>
            </a:r>
            <a:endParaRPr lang="pl-PL" sz="1600" b="1" i="1" dirty="0"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+mj-lt"/>
              </a:rPr>
              <a:t> </a:t>
            </a:r>
            <a:r>
              <a:rPr lang="pl-PL" sz="1600" b="1" i="1" dirty="0">
                <a:latin typeface="+mj-lt"/>
              </a:rPr>
              <a:t>swobodnym bawieniem się. </a:t>
            </a:r>
          </a:p>
          <a:p>
            <a:pPr>
              <a:lnSpc>
                <a:spcPct val="120000"/>
              </a:lnSpc>
            </a:pPr>
            <a:endParaRPr lang="pl-PL" sz="1200" dirty="0">
              <a:latin typeface="+mj-lt"/>
            </a:endParaRPr>
          </a:p>
        </p:txBody>
      </p:sp>
      <p:pic>
        <p:nvPicPr>
          <p:cNvPr id="1028" name="Picture 4" descr="Przyjaźń, jak mur obronny – Parafia św. Józefa Robotnika w Bodzano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05" y="2743200"/>
            <a:ext cx="5588651" cy="37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Niezwykłe zachowania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1" dirty="0"/>
              <a:t>Osoby i dzieci z autyzmem: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 smtClean="0"/>
              <a:t> </a:t>
            </a:r>
            <a:r>
              <a:rPr lang="pl-PL" i="1" dirty="0"/>
              <a:t>często powtarzają ciągle te same ruchy lub wypowiadają te same słowa, pozwala im to wyrazić emocje i poczuć się bezpiecznie;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 smtClean="0"/>
              <a:t>czasem </a:t>
            </a:r>
            <a:r>
              <a:rPr lang="pl-PL" i="1" dirty="0"/>
              <a:t>mają pasje, które nigdy im się nie nudzą: zajmują się swoimi ulubionymi czynnościami tak intensywnie, jakby nic innego nie istniało;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 smtClean="0"/>
              <a:t> </a:t>
            </a:r>
            <a:r>
              <a:rPr lang="pl-PL" i="1" dirty="0"/>
              <a:t>zazwyczaj nie lubią nagłych zmian – wolą, by każdy dzień wyglądał tak samo. Odejście od codziennych przyzwyczajeń może ich zasmucić lub zezłościć;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 smtClean="0"/>
              <a:t> </a:t>
            </a:r>
            <a:r>
              <a:rPr lang="pl-PL" i="1" dirty="0"/>
              <a:t>potrzebują czasu, by przyzwyczaić się do nowych osób i miejsc.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i osoby z autyzmem często słyszą, widzą i czują dopływające bodźce inaczej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przykład: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niektórym </a:t>
            </a:r>
            <a:r>
              <a:rPr lang="pl-PL" dirty="0"/>
              <a:t>dźwięk dzwonka na lekcję i przerwę może sprawiać fizyczny </a:t>
            </a:r>
            <a:r>
              <a:rPr lang="pl-PL" dirty="0" smtClean="0"/>
              <a:t>ból, 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inni wpadają w złość gdy czują określone </a:t>
            </a:r>
            <a:r>
              <a:rPr lang="pl-PL" dirty="0" smtClean="0"/>
              <a:t>zapachy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część </a:t>
            </a:r>
            <a:r>
              <a:rPr lang="pl-PL" dirty="0"/>
              <a:t>z nich nie znosi dotyku, nawet </a:t>
            </a:r>
            <a:r>
              <a:rPr lang="pl-PL" dirty="0" smtClean="0"/>
              <a:t>lekkiego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inni z kolei są bardzo wrażliwi na określone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smaki</a:t>
            </a:r>
            <a:r>
              <a:rPr lang="pl-PL" dirty="0"/>
              <a:t>, </a:t>
            </a:r>
            <a:r>
              <a:rPr lang="pl-PL" dirty="0" smtClean="0"/>
              <a:t>co </a:t>
            </a:r>
            <a:r>
              <a:rPr lang="pl-PL" dirty="0"/>
              <a:t>sprawia że jedzą tylko niektóre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potrawy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Autyzm - przyczyny, rozpoznanie, leczenie - Dziecko - Polki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8" y="3786909"/>
            <a:ext cx="4211783" cy="31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Zaburzenia ze spektrum autyzmu</a:t>
            </a:r>
            <a:endParaRPr lang="pl-PL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/>
              <a:t>Towarzystwo Psychiatryczne </a:t>
            </a:r>
            <a:r>
              <a:rPr lang="pl-PL" i="1" dirty="0" smtClean="0"/>
              <a:t>w </a:t>
            </a:r>
            <a:r>
              <a:rPr lang="pl-PL" i="1" dirty="0"/>
              <a:t>2013 r. </a:t>
            </a:r>
            <a:r>
              <a:rPr lang="pl-PL" i="1" dirty="0" smtClean="0"/>
              <a:t>zrezygnowało z </a:t>
            </a:r>
            <a:r>
              <a:rPr lang="pl-PL" i="1" dirty="0"/>
              <a:t>wyodrębniania jednostek chorobowych w zaburzeniach ze spektrum </a:t>
            </a:r>
            <a:r>
              <a:rPr lang="pl-PL" i="1" dirty="0" smtClean="0"/>
              <a:t>autyzmu. </a:t>
            </a:r>
            <a:r>
              <a:rPr lang="pl-PL" i="1" dirty="0"/>
              <a:t>Umieszcza je w kategorii zaburzeń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neurorozwojowych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pl-PL" i="1" dirty="0"/>
          </a:p>
        </p:txBody>
      </p:sp>
      <p:pic>
        <p:nvPicPr>
          <p:cNvPr id="5" name="Obraz 4" descr="Dziecko, Dziewczynka, Okno, Szyba, Odbic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08" y="3195782"/>
            <a:ext cx="4802909" cy="330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6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SPEKTRUM AUTYZMU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128" y="1690688"/>
            <a:ext cx="10515600" cy="4351338"/>
          </a:xfrm>
        </p:spPr>
        <p:txBody>
          <a:bodyPr/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 każdej osoby autyzm objawia się </a:t>
            </a:r>
            <a:r>
              <a:rPr lang="pl-PL" dirty="0" smtClean="0"/>
              <a:t>inaczej, 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Nie </a:t>
            </a:r>
            <a:r>
              <a:rPr lang="pl-PL" dirty="0"/>
              <a:t>ma osoby, która przejawiałaby wszystkie symptomy charakterystyczne dla </a:t>
            </a:r>
            <a:r>
              <a:rPr lang="pl-PL" dirty="0" smtClean="0"/>
              <a:t>autyzmu, 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Stąd</a:t>
            </a:r>
            <a:r>
              <a:rPr lang="pl-PL" dirty="0"/>
              <a:t>, posługujemy się pojęciem spektrum – nasilenie cech autyzmu może być ledwie zauważalne lub bardzo silne. </a:t>
            </a:r>
          </a:p>
          <a:p>
            <a:endParaRPr lang="pl-PL" dirty="0"/>
          </a:p>
        </p:txBody>
      </p:sp>
      <p:pic>
        <p:nvPicPr>
          <p:cNvPr id="4" name="Obraz 3" descr="https://nowa.synapsis.org.pl/wp-content/uploads/2019/10/mis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27" y="4064001"/>
            <a:ext cx="4082473" cy="2646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6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</TotalTime>
  <Words>426</Words>
  <Application>Microsoft Office PowerPoint</Application>
  <PresentationFormat>Panoramiczny</PresentationFormat>
  <Paragraphs>59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Motyw pakietu Office</vt:lpstr>
      <vt:lpstr>AUTYZM  Nie bądź zielony w temacie autyzmu.  2 kwietnia bądź niebieski!</vt:lpstr>
      <vt:lpstr>Autyzm w Polsce</vt:lpstr>
      <vt:lpstr>Poznajmy autyzm</vt:lpstr>
      <vt:lpstr>Co to jest autyzm?</vt:lpstr>
      <vt:lpstr>Codzienne funkcjonowanie wśród innych osób i komunikowanie się z nimi jest dla dzieci i osób z autyzmem dużym wyzwaniem! </vt:lpstr>
      <vt:lpstr>Niezwykłe zachowania</vt:lpstr>
      <vt:lpstr>Dzieci i osoby z autyzmem często słyszą, widzą i czują dopływające bodźce inaczej </vt:lpstr>
      <vt:lpstr>Zaburzenia ze spektrum autyzmu</vt:lpstr>
      <vt:lpstr>SPEKTRUM AUTYZMU </vt:lpstr>
      <vt:lpstr>Gdzie szukać pomocy w przypadku podejrzenia autyzmu?</vt:lpstr>
      <vt:lpstr>Ciekawa literatura:</vt:lpstr>
      <vt:lpstr>Krótkie podsumowanie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Autyzm w Polsce</dc:title>
  <dc:creator>Pedagog</dc:creator>
  <cp:lastModifiedBy>Pedagog</cp:lastModifiedBy>
  <cp:revision>26</cp:revision>
  <dcterms:created xsi:type="dcterms:W3CDTF">2020-03-30T08:23:51Z</dcterms:created>
  <dcterms:modified xsi:type="dcterms:W3CDTF">2020-03-31T20:05:20Z</dcterms:modified>
</cp:coreProperties>
</file>