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6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6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2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69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13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7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5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16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1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0EF6-DAF9-45D1-98FA-3D0E7EF6FD14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DF19-E205-467A-877D-88CEE960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bczdrowie.pl/zaburzenia-pamieci-i-koncentracj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ortal.abczdrowie.pl/nadmierna-sennosc-hipersomni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adnikzdrowie.pl/sprawdz-sie/sygnaly-ciala/Co-robic-gdy-podejrzewasz-zawal_3553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adnikzdrowie.pl/zdrowie/uklad-nerwowy/udar-mozgu-przyczyny-objawy-rodzaje-leczenie-aa-y2aJ-9UJd-C8Tv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SZKODLIWOŚĆ UŻYWEK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Jak alkohol, marihuana i inne popularne używki naprawdę wpływają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44" y="1825625"/>
            <a:ext cx="61521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DAJ SIĘ WCIĄGNĄĆ! SZUKAJ POMOCY!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https://www.kbpn.gov.pl/portal?id=15&amp;res_id=827647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0" y="1974132"/>
            <a:ext cx="3047619" cy="12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905164" y="3382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NIEBIESKA LINIA</a:t>
            </a:r>
            <a:endParaRPr lang="pl-PL" b="0" i="0" dirty="0" smtClean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tel. 61 843 01 01</a:t>
            </a:r>
            <a:endParaRPr lang="pl-PL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05164" y="42295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POMARAŃCZOWA  LINIA</a:t>
            </a:r>
            <a:endParaRPr lang="pl-PL" b="0" i="0" dirty="0" smtClean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tel. 61 843 01 01</a:t>
            </a:r>
          </a:p>
          <a:p>
            <a:endParaRPr lang="pl-PL" b="1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endParaRPr lang="pl-PL" b="1" i="0" dirty="0" smtClean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endParaRPr lang="pl-PL" b="1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endParaRPr lang="pl-PL" b="1" i="0" dirty="0" smtClean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r>
              <a:rPr lang="pl-PL" dirty="0" smtClean="0">
                <a:solidFill>
                  <a:srgbClr val="444444"/>
                </a:solidFill>
                <a:latin typeface="Verdana" panose="020B0604030504040204" pitchFamily="34" charset="0"/>
              </a:rPr>
              <a:t>Opracowała pedagog Agata Mroczkowska</a:t>
            </a:r>
            <a:endParaRPr lang="pl-PL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9" name="Obraz 8" descr="Uzależnienie Od Narkotyków Pułapka - Stockowe grafiki wektorowe i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3" y="2136338"/>
            <a:ext cx="5218545" cy="44953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4849091" y="2136338"/>
            <a:ext cx="294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Telefon Zaufania dla Osób Uzależnionych </a:t>
            </a:r>
          </a:p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i ich Rodzin</a:t>
            </a:r>
            <a:endParaRPr lang="pl-PL" b="0" i="0" dirty="0" smtClean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1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tel.  61 843 01 01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4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NAŁÓG?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NAŁÓG- </a:t>
            </a:r>
            <a:r>
              <a:rPr lang="pl-PL" dirty="0" smtClean="0"/>
              <a:t>zakorzeniona dysfunkcja sprawności woli, przejawiająca się powtarzającym podejmowaniem szkodliwych dla organizmu decyzji, które są sprzeczne z intelektem (szkodliwe dla organizmu). Dlatego mówimy, że osoby uzależnione znajdują się w „pułapce nałogu”.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Uzależnienie Od Substancji Psychoaktywnych - Stockowe grafiki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389745"/>
            <a:ext cx="5760720" cy="317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SĄ UŻYWKI?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UŻYWKI- </a:t>
            </a:r>
            <a:r>
              <a:rPr lang="pl-PL" dirty="0" smtClean="0"/>
              <a:t>to </a:t>
            </a:r>
            <a:r>
              <a:rPr lang="pl-PL" dirty="0"/>
              <a:t>substancje pozbawione właściwości odżywczych, które działają pobudzająco na organizm człowieka poprzez oddziaływanie na ośrodkowy układ nerwowy. Należą do nich zarówno kawa czy herbata, jak </a:t>
            </a:r>
            <a:r>
              <a:rPr lang="pl-PL" dirty="0" smtClean="0"/>
              <a:t>również bardzo </a:t>
            </a:r>
            <a:r>
              <a:rPr lang="pl-PL" dirty="0"/>
              <a:t>szkodliwe substancje zawarte w papierosach, alkoholu, narkotykach i dopalaczach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Matri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82" y="3833091"/>
            <a:ext cx="4876800" cy="2798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JAKI SPOSÓB UŻYWKI DZIALAJĄ NA ORGANIZM CZŁOWIEKA?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ALKOHOL</a:t>
            </a:r>
            <a:r>
              <a:rPr lang="pl-PL" dirty="0">
                <a:solidFill>
                  <a:srgbClr val="FF0000"/>
                </a:solidFill>
              </a:rPr>
              <a:t>.</a:t>
            </a:r>
            <a:r>
              <a:rPr lang="pl-PL" dirty="0" smtClean="0"/>
              <a:t> Spożywanie alkoholu stanowi </a:t>
            </a:r>
            <a:r>
              <a:rPr lang="pl-PL" dirty="0"/>
              <a:t>bezpośrednie zagrożenie dla zdrowia, </a:t>
            </a:r>
            <a:r>
              <a:rPr lang="pl-PL" dirty="0" smtClean="0"/>
              <a:t>może spowodować</a:t>
            </a:r>
            <a:r>
              <a:rPr lang="pl-PL" dirty="0" smtClean="0"/>
              <a:t> uszkodzenie narządów </a:t>
            </a:r>
            <a:r>
              <a:rPr lang="pl-PL" dirty="0"/>
              <a:t>wewnętrznych, przede wszystkim wątroby. Problem ten dotyczy zarówno osób silnie uzależnionych, jak i tych, które spożywają alkohol w mniejszych ilościach, jednak robią to regularnie. Zagrożenie zdecydowanie wzrasta w przypadku, kiedy </a:t>
            </a:r>
            <a:r>
              <a:rPr lang="pl-PL" dirty="0" smtClean="0"/>
              <a:t>alkohol mieszany jest z </a:t>
            </a:r>
            <a:r>
              <a:rPr lang="pl-PL" dirty="0"/>
              <a:t>lekami. Zwiększa to ryzyko zawału serca i </a:t>
            </a:r>
            <a:r>
              <a:rPr lang="pl-PL" dirty="0" smtClean="0"/>
              <a:t>udaru. </a:t>
            </a:r>
            <a:r>
              <a:rPr lang="pl-PL" dirty="0"/>
              <a:t>mózgu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 descr="Ilustraciones, imágenes y vectores de stock sobre Alcoholism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81" y="4128655"/>
            <a:ext cx="3665220" cy="2854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5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lcoholic Man. Night Club. Vector Flat Cartoon Illustratio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5" y="1690688"/>
            <a:ext cx="6613236" cy="5098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PAPIEROSY</a:t>
            </a:r>
            <a:r>
              <a:rPr lang="pl-PL" dirty="0">
                <a:solidFill>
                  <a:srgbClr val="FF0000"/>
                </a:solidFill>
              </a:rPr>
              <a:t>.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 Niszczą organizm na wiele różnych sposobów. Stanowią główną przyczynę </a:t>
            </a:r>
            <a:r>
              <a:rPr lang="pl-PL" dirty="0" smtClean="0">
                <a:solidFill>
                  <a:srgbClr val="FF0000"/>
                </a:solidFill>
              </a:rPr>
              <a:t>raka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płuc</a:t>
            </a:r>
            <a:r>
              <a:rPr lang="pl-PL" dirty="0" smtClean="0"/>
              <a:t>, zdecydowanie zwiększają ryzyko zawału serca i udaru mózgu. Palacze o wiele bardziej narażeni są na cukrzycę, choroby układu krążenia, choroby nerek i jelit, a nawet białaczkę. Niestety dotyczy to także </a:t>
            </a:r>
            <a:r>
              <a:rPr lang="pl-PL" dirty="0" smtClean="0">
                <a:solidFill>
                  <a:srgbClr val="FF0000"/>
                </a:solidFill>
              </a:rPr>
              <a:t>palaczy</a:t>
            </a:r>
            <a:r>
              <a:rPr lang="pl-PL" dirty="0" smtClean="0"/>
              <a:t> biernych.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7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alenie marihuany w młodości związane z większym ryzykiem depresji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3782"/>
            <a:ext cx="10515600" cy="5237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MARIHUANA.</a:t>
            </a:r>
            <a:r>
              <a:rPr lang="pl-PL" dirty="0" smtClean="0"/>
              <a:t> </a:t>
            </a:r>
            <a:r>
              <a:rPr lang="pl-PL" dirty="0">
                <a:solidFill>
                  <a:srgbClr val="FF0000"/>
                </a:solidFill>
              </a:rPr>
              <a:t>E</a:t>
            </a:r>
            <a:r>
              <a:rPr lang="pl-PL" dirty="0" smtClean="0">
                <a:solidFill>
                  <a:srgbClr val="FF0000"/>
                </a:solidFill>
              </a:rPr>
              <a:t>ksperci przestrzegają przed </a:t>
            </a:r>
            <a:r>
              <a:rPr lang="pl-PL" dirty="0">
                <a:solidFill>
                  <a:srgbClr val="FF0000"/>
                </a:solidFill>
              </a:rPr>
              <a:t>konsekwencjami związanymi z paleniem tzw. trawki. THC wpływa na ośrodkowy układ nerwowy, skutkując zaburzeniami łaknienia i percepcji (zwłaszcza </a:t>
            </a:r>
            <a:r>
              <a:rPr lang="pl-PL" dirty="0" smtClean="0">
                <a:solidFill>
                  <a:srgbClr val="FF0000"/>
                </a:solidFill>
              </a:rPr>
              <a:t>czasu</a:t>
            </a:r>
            <a:r>
              <a:rPr lang="pl-PL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hlinkClick r:id="rId3"/>
              </a:rPr>
              <a:t>problemami </a:t>
            </a:r>
            <a:r>
              <a:rPr lang="pl-PL" dirty="0">
                <a:solidFill>
                  <a:srgbClr val="FF0000"/>
                </a:solidFill>
                <a:hlinkClick r:id="rId3"/>
              </a:rPr>
              <a:t>z koncentracją oraz pamięcią</a:t>
            </a:r>
            <a:r>
              <a:rPr lang="pl-PL" dirty="0">
                <a:solidFill>
                  <a:srgbClr val="FF0000"/>
                </a:solidFill>
              </a:rPr>
              <a:t>. Palacze narażeni są nawet na wystąpienie stanów psychotycznych, które wywołać mogą nieodwracalne uszkodzenia mózgu.  Regularne palenie marihuany wiąże się z ryzykiem wystąpienia zespołu </a:t>
            </a:r>
            <a:r>
              <a:rPr lang="pl-PL" dirty="0" err="1">
                <a:solidFill>
                  <a:srgbClr val="FF0000"/>
                </a:solidFill>
              </a:rPr>
              <a:t>amotywacyjnego</a:t>
            </a:r>
            <a:r>
              <a:rPr lang="pl-PL" dirty="0">
                <a:solidFill>
                  <a:srgbClr val="FF0000"/>
                </a:solidFill>
              </a:rPr>
              <a:t> objawiającego się upośledzeniem procesów poznawczych, otępieniem, apatią czy niechęcią do podejmowania jakichkolwiek aktywności.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ŚRODKI </a:t>
            </a:r>
            <a:r>
              <a:rPr lang="pl-PL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PRZECIWBÓLOWE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Osoby nadużywające leków skarżą się na poważne problemy z jelitami, wątrobą i nerkami. Zaburzeniu ulega u nich gospodarka hormonalna i zwiększa się łamliwość kości. Dochodzi do tego </a:t>
            </a:r>
            <a:r>
              <a:rPr lang="pl-PL" dirty="0" smtClean="0">
                <a:hlinkClick r:id="rId2"/>
              </a:rPr>
              <a:t>chroniczna senność</a:t>
            </a:r>
            <a:r>
              <a:rPr lang="pl-PL" dirty="0" smtClean="0"/>
              <a:t>, apatia, trudności w utrzymaniu zdrowych relacji z otoczeniem i zaburzenia funkcji poznawczych.</a:t>
            </a:r>
            <a:endParaRPr lang="pl-PL" dirty="0"/>
          </a:p>
        </p:txBody>
      </p:sp>
      <p:pic>
        <p:nvPicPr>
          <p:cNvPr id="4" name="Obraz 3" descr="Kodeina | WP abcZdrow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3888509"/>
            <a:ext cx="4387272" cy="28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Grafika kontra uzależnienia Sejny | sejny.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358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pl-PL" dirty="0" smtClean="0">
                <a:solidFill>
                  <a:srgbClr val="FF0000"/>
                </a:solidFill>
              </a:rPr>
              <a:t>DOPALACZE. </a:t>
            </a:r>
            <a:r>
              <a:rPr lang="pl-PL" dirty="0">
                <a:solidFill>
                  <a:srgbClr val="FF0000"/>
                </a:solidFill>
              </a:rPr>
              <a:t>D</a:t>
            </a:r>
            <a:r>
              <a:rPr lang="pl-PL" dirty="0" smtClean="0">
                <a:solidFill>
                  <a:srgbClr val="FF0000"/>
                </a:solidFill>
              </a:rPr>
              <a:t>o </a:t>
            </a:r>
            <a:r>
              <a:rPr lang="pl-PL" dirty="0">
                <a:solidFill>
                  <a:srgbClr val="FF0000"/>
                </a:solidFill>
              </a:rPr>
              <a:t>najmniej groźnych </a:t>
            </a:r>
            <a:r>
              <a:rPr lang="pl-PL" dirty="0"/>
              <a:t>objawów </a:t>
            </a:r>
            <a:r>
              <a:rPr lang="pl-PL" dirty="0" smtClean="0"/>
              <a:t>zażywania dopalaczy </a:t>
            </a:r>
            <a:r>
              <a:rPr lang="pl-PL" dirty="0"/>
              <a:t>należą bóle </a:t>
            </a:r>
            <a:r>
              <a:rPr lang="pl-PL" dirty="0">
                <a:solidFill>
                  <a:srgbClr val="FF0000"/>
                </a:solidFill>
              </a:rPr>
              <a:t>głowy,</a:t>
            </a:r>
            <a:r>
              <a:rPr lang="pl-PL" dirty="0"/>
              <a:t> bóle w </a:t>
            </a:r>
            <a:r>
              <a:rPr lang="pl-PL" dirty="0">
                <a:solidFill>
                  <a:srgbClr val="FF0000"/>
                </a:solidFill>
              </a:rPr>
              <a:t>klatce</a:t>
            </a:r>
            <a:r>
              <a:rPr lang="pl-PL" dirty="0"/>
              <a:t> piersiowej, zaburzenia rytmu serca, bezsenność, problemy z koncentracją, stany lękowe.</a:t>
            </a:r>
          </a:p>
          <a:p>
            <a:pPr marL="0" indent="0" fontAlgn="base">
              <a:buNone/>
            </a:pPr>
            <a:r>
              <a:rPr lang="pl-PL" dirty="0"/>
              <a:t>Do poważniejszych, </a:t>
            </a:r>
            <a:r>
              <a:rPr lang="pl-PL" dirty="0">
                <a:solidFill>
                  <a:srgbClr val="FF0000"/>
                </a:solidFill>
              </a:rPr>
              <a:t>stanowiących</a:t>
            </a:r>
            <a:r>
              <a:rPr lang="pl-PL" dirty="0"/>
              <a:t> już zagrożenie życia: </a:t>
            </a:r>
            <a:r>
              <a:rPr lang="pl-PL" u="sng" dirty="0">
                <a:solidFill>
                  <a:srgbClr val="FF0000"/>
                </a:solidFill>
                <a:hlinkClick r:id="rId3"/>
              </a:rPr>
              <a:t>zawał </a:t>
            </a:r>
            <a:r>
              <a:rPr lang="pl-PL" dirty="0">
                <a:hlinkClick r:id="rId3"/>
              </a:rPr>
              <a:t>serca,</a:t>
            </a:r>
            <a:r>
              <a:rPr lang="pl-PL" dirty="0"/>
              <a:t> </a:t>
            </a:r>
            <a:r>
              <a:rPr lang="pl-PL" dirty="0">
                <a:hlinkClick r:id="rId4"/>
              </a:rPr>
              <a:t>udar mózgu</a:t>
            </a:r>
            <a:r>
              <a:rPr lang="pl-PL" dirty="0"/>
              <a:t>, stany </a:t>
            </a:r>
            <a:r>
              <a:rPr lang="pl-PL" dirty="0">
                <a:solidFill>
                  <a:srgbClr val="FF0000"/>
                </a:solidFill>
              </a:rPr>
              <a:t>agresji, które </a:t>
            </a:r>
            <a:r>
              <a:rPr lang="pl-PL" dirty="0"/>
              <a:t>mogą zakończyć się próbą samobójstwa lub zabójstwa</a:t>
            </a:r>
            <a:r>
              <a:rPr lang="pl-PL" dirty="0">
                <a:solidFill>
                  <a:srgbClr val="FF0000"/>
                </a:solidFill>
              </a:rPr>
              <a:t>,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śpiączka,</a:t>
            </a:r>
            <a:r>
              <a:rPr lang="pl-PL" dirty="0"/>
              <a:t> niewydolność nerek, wątroby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02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KAŻDE UZALEŻNIENIE TRZEBA LECZYĆ!</a:t>
            </a: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ISTNIEJE WIELE RÓŻNEGO RODZAJU TERAPII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Praca w grupie - czy grupowa współpraca ma sens? - postawnaswoim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36" y="4562764"/>
            <a:ext cx="3205019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27633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 smtClean="0"/>
              <a:t>Psychoterapeuta </a:t>
            </a:r>
            <a:r>
              <a:rPr lang="pl-PL" dirty="0"/>
              <a:t>Irvin </a:t>
            </a:r>
            <a:r>
              <a:rPr lang="pl-PL" dirty="0" err="1"/>
              <a:t>Yalom</a:t>
            </a:r>
            <a:r>
              <a:rPr lang="pl-PL" dirty="0"/>
              <a:t> wyróżnił 11 czynników przyczyniających się do zaistnienia zmiany </a:t>
            </a:r>
            <a:r>
              <a:rPr lang="pl-PL" dirty="0" smtClean="0"/>
              <a:t>terapeutycznej (TERAPIA GRUPOWA):</a:t>
            </a:r>
            <a:endParaRPr lang="pl-PL" dirty="0"/>
          </a:p>
          <a:p>
            <a:r>
              <a:rPr lang="pl-PL" b="1" dirty="0"/>
              <a:t>Nadzieja</a:t>
            </a:r>
            <a:r>
              <a:rPr lang="pl-PL" dirty="0"/>
              <a:t> – uczestnik obserwuje zmiany u innych i nabiera wiary w to, że może udać się także jemu.</a:t>
            </a:r>
          </a:p>
          <a:p>
            <a:r>
              <a:rPr lang="pl-PL" b="1" dirty="0"/>
              <a:t>Uniwersalność</a:t>
            </a:r>
            <a:r>
              <a:rPr lang="pl-PL" dirty="0"/>
              <a:t> – pacjent dostrzega, że wszyscy są w takiej samej sytuacji.</a:t>
            </a:r>
          </a:p>
          <a:p>
            <a:r>
              <a:rPr lang="pl-PL" b="1" dirty="0"/>
              <a:t>Informacja </a:t>
            </a:r>
            <a:r>
              <a:rPr lang="pl-PL" dirty="0"/>
              <a:t>– terapeuta przekazuje członkom grupy </a:t>
            </a:r>
            <a:r>
              <a:rPr lang="pl-PL" dirty="0" smtClean="0"/>
              <a:t>dużą</a:t>
            </a:r>
            <a:r>
              <a:rPr lang="pl-PL" dirty="0" smtClean="0"/>
              <a:t> </a:t>
            </a:r>
            <a:r>
              <a:rPr lang="pl-PL" dirty="0"/>
              <a:t>ilość informacji na temat zdrowia psychicznego i sposobów radzenia sobie z trudnościami.</a:t>
            </a:r>
          </a:p>
          <a:p>
            <a:r>
              <a:rPr lang="pl-PL" b="1" dirty="0"/>
              <a:t>Altruizm </a:t>
            </a:r>
            <a:r>
              <a:rPr lang="pl-PL" dirty="0"/>
              <a:t>– poprzez pomaganie innym pacjent zaspokaja swoje pragnienie bycia potrzebnym. Dostaje możliwość zrobienia czegoś dla innych.</a:t>
            </a:r>
          </a:p>
          <a:p>
            <a:r>
              <a:rPr lang="pl-PL" b="1" dirty="0"/>
              <a:t>Przeanalizowanie w grupie wzorców </a:t>
            </a:r>
            <a:r>
              <a:rPr lang="pl-PL" b="1" dirty="0" err="1"/>
              <a:t>zachowań</a:t>
            </a:r>
            <a:r>
              <a:rPr lang="pl-PL" b="1" dirty="0"/>
              <a:t> wyniesionych z rodziny</a:t>
            </a:r>
            <a:r>
              <a:rPr lang="pl-PL" dirty="0"/>
              <a:t> – praca w grupie umożliwia skorygowania takich wzorców podczas relacji z innymi uczestnikami grupy.</a:t>
            </a:r>
          </a:p>
          <a:p>
            <a:r>
              <a:rPr lang="pl-PL" b="1" dirty="0"/>
              <a:t>Umiejętności społeczne</a:t>
            </a:r>
            <a:r>
              <a:rPr lang="pl-PL" dirty="0"/>
              <a:t> – terapia grupowa </a:t>
            </a:r>
            <a:r>
              <a:rPr lang="pl-PL" dirty="0" smtClean="0"/>
              <a:t>rozwija </a:t>
            </a:r>
            <a:r>
              <a:rPr lang="pl-PL" dirty="0"/>
              <a:t>zdolności interpersonalne.</a:t>
            </a:r>
          </a:p>
          <a:p>
            <a:r>
              <a:rPr lang="pl-PL" b="1" dirty="0"/>
              <a:t>Naśladowanie </a:t>
            </a:r>
            <a:r>
              <a:rPr lang="pl-PL" dirty="0"/>
              <a:t>– pacjent wykorzystuje cechy terapeuty i innych członków grupy jako wzorce dla własnego zachowania.</a:t>
            </a:r>
          </a:p>
          <a:p>
            <a:r>
              <a:rPr lang="pl-PL" b="1" dirty="0"/>
              <a:t>Uczenie się interpersonalne</a:t>
            </a:r>
            <a:r>
              <a:rPr lang="pl-PL" dirty="0"/>
              <a:t> – praca w grupie daje szansę na przetestowanie w bezpiecznych warunkach nowych sposobów reagowania.</a:t>
            </a:r>
          </a:p>
          <a:p>
            <a:r>
              <a:rPr lang="pl-PL" b="1" dirty="0"/>
              <a:t>Grupowa spójność</a:t>
            </a:r>
            <a:r>
              <a:rPr lang="pl-PL" dirty="0"/>
              <a:t> – pacjent dostaje wsparcie i akceptację pozwalającą mu zmierzyć się z trudnościami. Spójność grupy jest odpowiednikiem relacji terapeutycznej w terapii indywidualnej.</a:t>
            </a:r>
          </a:p>
          <a:p>
            <a:r>
              <a:rPr lang="pl-PL" b="1" dirty="0"/>
              <a:t>Katharsis </a:t>
            </a:r>
            <a:r>
              <a:rPr lang="pl-PL" dirty="0"/>
              <a:t>– odtworzenie i ponowne przeżycie traumatycznych doświadczeń pomaga odreagować tłumione emocje, </a:t>
            </a:r>
            <a:r>
              <a:rPr lang="pl-PL" dirty="0">
                <a:solidFill>
                  <a:schemeClr val="bg1"/>
                </a:solidFill>
              </a:rPr>
              <a:t>uświadomić sobie własne </a:t>
            </a:r>
            <a:r>
              <a:rPr lang="pl-PL" dirty="0"/>
              <a:t>przeżycia, co działa oczyszczająco.</a:t>
            </a:r>
          </a:p>
          <a:p>
            <a:r>
              <a:rPr lang="pl-PL" b="1" dirty="0"/>
              <a:t>Egzystencjalizm</a:t>
            </a:r>
            <a:r>
              <a:rPr lang="pl-PL" dirty="0"/>
              <a:t> – pacjenci mają możliwość wymiany przekonań dotyczących sensu życia czy śmierci z innymi uczestnikami grupy. Porównują swoje przekonania z innymi i dostają szansę ich zmodyfikowania.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391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Motyw pakietu Office</vt:lpstr>
      <vt:lpstr>SZKODLIWOŚĆ UŻYWEK</vt:lpstr>
      <vt:lpstr>CO TO JEST NAŁÓG?</vt:lpstr>
      <vt:lpstr>CO TO SĄ UŻYWKI?</vt:lpstr>
      <vt:lpstr>W JAKI SPOSÓB UŻYWKI DZIALAJĄ NA ORGANIZM CZŁOWIEKA?</vt:lpstr>
      <vt:lpstr>Prezentacja programu PowerPoint</vt:lpstr>
      <vt:lpstr>Prezentacja programu PowerPoint</vt:lpstr>
      <vt:lpstr>ŚRODKI PRZECIWBÓLOWE</vt:lpstr>
      <vt:lpstr>Prezentacja programu PowerPoint</vt:lpstr>
      <vt:lpstr>KAŻDE UZALEŻNIENIE TRZEBA LECZYĆ! ISTNIEJE WIELE RÓŻNEGO RODZAJU TERAPII</vt:lpstr>
      <vt:lpstr>NIE DAJ SIĘ WCIĄGNĄĆ! SZUKAJ POMOCY!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Szkodliwość używek</dc:title>
  <dc:creator>Pedagog</dc:creator>
  <cp:lastModifiedBy>Pedagog</cp:lastModifiedBy>
  <cp:revision>13</cp:revision>
  <dcterms:created xsi:type="dcterms:W3CDTF">2020-05-20T10:17:37Z</dcterms:created>
  <dcterms:modified xsi:type="dcterms:W3CDTF">2020-05-25T09:36:08Z</dcterms:modified>
</cp:coreProperties>
</file>