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58" r:id="rId4"/>
    <p:sldId id="259" r:id="rId5"/>
    <p:sldId id="260" r:id="rId6"/>
    <p:sldId id="261" r:id="rId7"/>
    <p:sldId id="262" r:id="rId8"/>
    <p:sldId id="263" r:id="rId9"/>
    <p:sldId id="266" r:id="rId1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5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E3D42B-01A8-492D-89CD-80357FFA998E}"/>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EF59547E-70C9-4C40-8D40-C56968A048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735175EC-224A-4B6D-805B-A2E11CFFDDB5}"/>
              </a:ext>
            </a:extLst>
          </p:cNvPr>
          <p:cNvSpPr>
            <a:spLocks noGrp="1"/>
          </p:cNvSpPr>
          <p:nvPr>
            <p:ph type="dt" sz="half" idx="10"/>
          </p:nvPr>
        </p:nvSpPr>
        <p:spPr/>
        <p:txBody>
          <a:bodyPr/>
          <a:lstStyle/>
          <a:p>
            <a:fld id="{20F5BDFB-868A-4449-8F66-827CC2F94B1F}" type="datetimeFigureOut">
              <a:rPr lang="pl-PL" smtClean="0"/>
              <a:t>01.04.2022</a:t>
            </a:fld>
            <a:endParaRPr lang="pl-PL"/>
          </a:p>
        </p:txBody>
      </p:sp>
      <p:sp>
        <p:nvSpPr>
          <p:cNvPr id="5" name="Symbol zastępczy stopki 4">
            <a:extLst>
              <a:ext uri="{FF2B5EF4-FFF2-40B4-BE49-F238E27FC236}">
                <a16:creationId xmlns:a16="http://schemas.microsoft.com/office/drawing/2014/main" id="{C4B61382-7AD4-4646-9716-4699EF94A3F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5D62EA6-337E-41BB-BADF-FC9CF16A77D1}"/>
              </a:ext>
            </a:extLst>
          </p:cNvPr>
          <p:cNvSpPr>
            <a:spLocks noGrp="1"/>
          </p:cNvSpPr>
          <p:nvPr>
            <p:ph type="sldNum" sz="quarter" idx="12"/>
          </p:nvPr>
        </p:nvSpPr>
        <p:spPr/>
        <p:txBody>
          <a:bodyPr/>
          <a:lstStyle/>
          <a:p>
            <a:fld id="{CE423DD8-4748-46F8-91D8-B98373323562}" type="slidenum">
              <a:rPr lang="pl-PL" smtClean="0"/>
              <a:t>‹#›</a:t>
            </a:fld>
            <a:endParaRPr lang="pl-PL"/>
          </a:p>
        </p:txBody>
      </p:sp>
    </p:spTree>
    <p:extLst>
      <p:ext uri="{BB962C8B-B14F-4D97-AF65-F5344CB8AC3E}">
        <p14:creationId xmlns:p14="http://schemas.microsoft.com/office/powerpoint/2010/main" val="2834378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8A4EAF6-EDA7-4BB2-A97A-458D2E4D48AE}"/>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C93A9BE3-FA6B-4579-9953-F0AAB961766C}"/>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2A47905-5DF0-417D-886B-0948AAACD365}"/>
              </a:ext>
            </a:extLst>
          </p:cNvPr>
          <p:cNvSpPr>
            <a:spLocks noGrp="1"/>
          </p:cNvSpPr>
          <p:nvPr>
            <p:ph type="dt" sz="half" idx="10"/>
          </p:nvPr>
        </p:nvSpPr>
        <p:spPr/>
        <p:txBody>
          <a:bodyPr/>
          <a:lstStyle/>
          <a:p>
            <a:fld id="{20F5BDFB-868A-4449-8F66-827CC2F94B1F}" type="datetimeFigureOut">
              <a:rPr lang="pl-PL" smtClean="0"/>
              <a:t>01.04.2022</a:t>
            </a:fld>
            <a:endParaRPr lang="pl-PL"/>
          </a:p>
        </p:txBody>
      </p:sp>
      <p:sp>
        <p:nvSpPr>
          <p:cNvPr id="5" name="Symbol zastępczy stopki 4">
            <a:extLst>
              <a:ext uri="{FF2B5EF4-FFF2-40B4-BE49-F238E27FC236}">
                <a16:creationId xmlns:a16="http://schemas.microsoft.com/office/drawing/2014/main" id="{76183803-0BF8-4CB6-9672-02927072831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6AB0216-12D5-427F-BF3C-DE311ADCC55B}"/>
              </a:ext>
            </a:extLst>
          </p:cNvPr>
          <p:cNvSpPr>
            <a:spLocks noGrp="1"/>
          </p:cNvSpPr>
          <p:nvPr>
            <p:ph type="sldNum" sz="quarter" idx="12"/>
          </p:nvPr>
        </p:nvSpPr>
        <p:spPr/>
        <p:txBody>
          <a:bodyPr/>
          <a:lstStyle/>
          <a:p>
            <a:fld id="{CE423DD8-4748-46F8-91D8-B98373323562}" type="slidenum">
              <a:rPr lang="pl-PL" smtClean="0"/>
              <a:t>‹#›</a:t>
            </a:fld>
            <a:endParaRPr lang="pl-PL"/>
          </a:p>
        </p:txBody>
      </p:sp>
    </p:spTree>
    <p:extLst>
      <p:ext uri="{BB962C8B-B14F-4D97-AF65-F5344CB8AC3E}">
        <p14:creationId xmlns:p14="http://schemas.microsoft.com/office/powerpoint/2010/main" val="3316041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35C56953-38A0-441C-A4ED-6E17B114509D}"/>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5CDE61FF-D38F-4D13-9B96-DE2427C7BDCC}"/>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FB5F11D-33BF-4274-86D7-7BB4F720D581}"/>
              </a:ext>
            </a:extLst>
          </p:cNvPr>
          <p:cNvSpPr>
            <a:spLocks noGrp="1"/>
          </p:cNvSpPr>
          <p:nvPr>
            <p:ph type="dt" sz="half" idx="10"/>
          </p:nvPr>
        </p:nvSpPr>
        <p:spPr/>
        <p:txBody>
          <a:bodyPr/>
          <a:lstStyle/>
          <a:p>
            <a:fld id="{20F5BDFB-868A-4449-8F66-827CC2F94B1F}" type="datetimeFigureOut">
              <a:rPr lang="pl-PL" smtClean="0"/>
              <a:t>01.04.2022</a:t>
            </a:fld>
            <a:endParaRPr lang="pl-PL"/>
          </a:p>
        </p:txBody>
      </p:sp>
      <p:sp>
        <p:nvSpPr>
          <p:cNvPr id="5" name="Symbol zastępczy stopki 4">
            <a:extLst>
              <a:ext uri="{FF2B5EF4-FFF2-40B4-BE49-F238E27FC236}">
                <a16:creationId xmlns:a16="http://schemas.microsoft.com/office/drawing/2014/main" id="{946D956F-2AA5-444E-A048-FD222AB2F91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9AF1F67-F3EA-4336-A5DA-7F63277924FA}"/>
              </a:ext>
            </a:extLst>
          </p:cNvPr>
          <p:cNvSpPr>
            <a:spLocks noGrp="1"/>
          </p:cNvSpPr>
          <p:nvPr>
            <p:ph type="sldNum" sz="quarter" idx="12"/>
          </p:nvPr>
        </p:nvSpPr>
        <p:spPr/>
        <p:txBody>
          <a:bodyPr/>
          <a:lstStyle/>
          <a:p>
            <a:fld id="{CE423DD8-4748-46F8-91D8-B98373323562}" type="slidenum">
              <a:rPr lang="pl-PL" smtClean="0"/>
              <a:t>‹#›</a:t>
            </a:fld>
            <a:endParaRPr lang="pl-PL"/>
          </a:p>
        </p:txBody>
      </p:sp>
    </p:spTree>
    <p:extLst>
      <p:ext uri="{BB962C8B-B14F-4D97-AF65-F5344CB8AC3E}">
        <p14:creationId xmlns:p14="http://schemas.microsoft.com/office/powerpoint/2010/main" val="1277114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324B5E-29A5-4CEE-8371-9318512E8EC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62A2372B-4F86-49B8-8C20-220EE3C37C47}"/>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0058365-210E-44D1-96C8-DB6115EB573F}"/>
              </a:ext>
            </a:extLst>
          </p:cNvPr>
          <p:cNvSpPr>
            <a:spLocks noGrp="1"/>
          </p:cNvSpPr>
          <p:nvPr>
            <p:ph type="dt" sz="half" idx="10"/>
          </p:nvPr>
        </p:nvSpPr>
        <p:spPr/>
        <p:txBody>
          <a:bodyPr/>
          <a:lstStyle/>
          <a:p>
            <a:fld id="{20F5BDFB-868A-4449-8F66-827CC2F94B1F}" type="datetimeFigureOut">
              <a:rPr lang="pl-PL" smtClean="0"/>
              <a:t>01.04.2022</a:t>
            </a:fld>
            <a:endParaRPr lang="pl-PL"/>
          </a:p>
        </p:txBody>
      </p:sp>
      <p:sp>
        <p:nvSpPr>
          <p:cNvPr id="5" name="Symbol zastępczy stopki 4">
            <a:extLst>
              <a:ext uri="{FF2B5EF4-FFF2-40B4-BE49-F238E27FC236}">
                <a16:creationId xmlns:a16="http://schemas.microsoft.com/office/drawing/2014/main" id="{59FC717B-EA24-48A7-9C84-F98B4A85499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9B8DD2C-A49A-4F6D-9F02-616F5BD6DFF8}"/>
              </a:ext>
            </a:extLst>
          </p:cNvPr>
          <p:cNvSpPr>
            <a:spLocks noGrp="1"/>
          </p:cNvSpPr>
          <p:nvPr>
            <p:ph type="sldNum" sz="quarter" idx="12"/>
          </p:nvPr>
        </p:nvSpPr>
        <p:spPr/>
        <p:txBody>
          <a:bodyPr/>
          <a:lstStyle/>
          <a:p>
            <a:fld id="{CE423DD8-4748-46F8-91D8-B98373323562}" type="slidenum">
              <a:rPr lang="pl-PL" smtClean="0"/>
              <a:t>‹#›</a:t>
            </a:fld>
            <a:endParaRPr lang="pl-PL"/>
          </a:p>
        </p:txBody>
      </p:sp>
    </p:spTree>
    <p:extLst>
      <p:ext uri="{BB962C8B-B14F-4D97-AF65-F5344CB8AC3E}">
        <p14:creationId xmlns:p14="http://schemas.microsoft.com/office/powerpoint/2010/main" val="1108351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AFDD42-1F1D-4541-A57C-C7399858D32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8C010A99-22B1-4FB4-9D08-828B13818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A577EBD8-E4E4-4A58-A1F9-E9F136A4CA4D}"/>
              </a:ext>
            </a:extLst>
          </p:cNvPr>
          <p:cNvSpPr>
            <a:spLocks noGrp="1"/>
          </p:cNvSpPr>
          <p:nvPr>
            <p:ph type="dt" sz="half" idx="10"/>
          </p:nvPr>
        </p:nvSpPr>
        <p:spPr/>
        <p:txBody>
          <a:bodyPr/>
          <a:lstStyle/>
          <a:p>
            <a:fld id="{20F5BDFB-868A-4449-8F66-827CC2F94B1F}" type="datetimeFigureOut">
              <a:rPr lang="pl-PL" smtClean="0"/>
              <a:t>01.04.2022</a:t>
            </a:fld>
            <a:endParaRPr lang="pl-PL"/>
          </a:p>
        </p:txBody>
      </p:sp>
      <p:sp>
        <p:nvSpPr>
          <p:cNvPr id="5" name="Symbol zastępczy stopki 4">
            <a:extLst>
              <a:ext uri="{FF2B5EF4-FFF2-40B4-BE49-F238E27FC236}">
                <a16:creationId xmlns:a16="http://schemas.microsoft.com/office/drawing/2014/main" id="{152E27B7-EE03-4C0B-A67E-75BAF8A2E10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BFBDFAB0-34C1-4649-9759-C93CB7E8907F}"/>
              </a:ext>
            </a:extLst>
          </p:cNvPr>
          <p:cNvSpPr>
            <a:spLocks noGrp="1"/>
          </p:cNvSpPr>
          <p:nvPr>
            <p:ph type="sldNum" sz="quarter" idx="12"/>
          </p:nvPr>
        </p:nvSpPr>
        <p:spPr/>
        <p:txBody>
          <a:bodyPr/>
          <a:lstStyle/>
          <a:p>
            <a:fld id="{CE423DD8-4748-46F8-91D8-B98373323562}" type="slidenum">
              <a:rPr lang="pl-PL" smtClean="0"/>
              <a:t>‹#›</a:t>
            </a:fld>
            <a:endParaRPr lang="pl-PL"/>
          </a:p>
        </p:txBody>
      </p:sp>
    </p:spTree>
    <p:extLst>
      <p:ext uri="{BB962C8B-B14F-4D97-AF65-F5344CB8AC3E}">
        <p14:creationId xmlns:p14="http://schemas.microsoft.com/office/powerpoint/2010/main" val="1389487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79FEDF-3CAA-4E16-BB1F-A7A7DC9AA30B}"/>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A5BF98B1-8405-41B2-B79B-18C41BAFF2DB}"/>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95D0530C-7D3A-401E-8E13-54B9066E689F}"/>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9BC1CEE8-441A-4BCF-86CB-BFFCF194A691}"/>
              </a:ext>
            </a:extLst>
          </p:cNvPr>
          <p:cNvSpPr>
            <a:spLocks noGrp="1"/>
          </p:cNvSpPr>
          <p:nvPr>
            <p:ph type="dt" sz="half" idx="10"/>
          </p:nvPr>
        </p:nvSpPr>
        <p:spPr/>
        <p:txBody>
          <a:bodyPr/>
          <a:lstStyle/>
          <a:p>
            <a:fld id="{20F5BDFB-868A-4449-8F66-827CC2F94B1F}" type="datetimeFigureOut">
              <a:rPr lang="pl-PL" smtClean="0"/>
              <a:t>01.04.2022</a:t>
            </a:fld>
            <a:endParaRPr lang="pl-PL"/>
          </a:p>
        </p:txBody>
      </p:sp>
      <p:sp>
        <p:nvSpPr>
          <p:cNvPr id="6" name="Symbol zastępczy stopki 5">
            <a:extLst>
              <a:ext uri="{FF2B5EF4-FFF2-40B4-BE49-F238E27FC236}">
                <a16:creationId xmlns:a16="http://schemas.microsoft.com/office/drawing/2014/main" id="{1B70875D-6C5B-4D55-9E1B-00119478E08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DDA458D-0BF5-42A4-B9C8-6A0CF004C568}"/>
              </a:ext>
            </a:extLst>
          </p:cNvPr>
          <p:cNvSpPr>
            <a:spLocks noGrp="1"/>
          </p:cNvSpPr>
          <p:nvPr>
            <p:ph type="sldNum" sz="quarter" idx="12"/>
          </p:nvPr>
        </p:nvSpPr>
        <p:spPr/>
        <p:txBody>
          <a:bodyPr/>
          <a:lstStyle/>
          <a:p>
            <a:fld id="{CE423DD8-4748-46F8-91D8-B98373323562}" type="slidenum">
              <a:rPr lang="pl-PL" smtClean="0"/>
              <a:t>‹#›</a:t>
            </a:fld>
            <a:endParaRPr lang="pl-PL"/>
          </a:p>
        </p:txBody>
      </p:sp>
    </p:spTree>
    <p:extLst>
      <p:ext uri="{BB962C8B-B14F-4D97-AF65-F5344CB8AC3E}">
        <p14:creationId xmlns:p14="http://schemas.microsoft.com/office/powerpoint/2010/main" val="2912353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FAA222-2224-489A-9BE0-495B2CC2B7C5}"/>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DE018668-9562-40FF-8C7E-967C38AD17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541F5691-E5B1-4E0B-B6E4-7FDA2DE4D583}"/>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5BBC564F-EE9C-42DB-AE99-86A0793B23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8F671A6B-71FC-491D-AAFA-E8096F01C682}"/>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65918227-31E7-484D-AB9E-0E5F2B2C838A}"/>
              </a:ext>
            </a:extLst>
          </p:cNvPr>
          <p:cNvSpPr>
            <a:spLocks noGrp="1"/>
          </p:cNvSpPr>
          <p:nvPr>
            <p:ph type="dt" sz="half" idx="10"/>
          </p:nvPr>
        </p:nvSpPr>
        <p:spPr/>
        <p:txBody>
          <a:bodyPr/>
          <a:lstStyle/>
          <a:p>
            <a:fld id="{20F5BDFB-868A-4449-8F66-827CC2F94B1F}" type="datetimeFigureOut">
              <a:rPr lang="pl-PL" smtClean="0"/>
              <a:t>01.04.2022</a:t>
            </a:fld>
            <a:endParaRPr lang="pl-PL"/>
          </a:p>
        </p:txBody>
      </p:sp>
      <p:sp>
        <p:nvSpPr>
          <p:cNvPr id="8" name="Symbol zastępczy stopki 7">
            <a:extLst>
              <a:ext uri="{FF2B5EF4-FFF2-40B4-BE49-F238E27FC236}">
                <a16:creationId xmlns:a16="http://schemas.microsoft.com/office/drawing/2014/main" id="{71463D90-D7B2-473B-BF9D-5B166D29DB32}"/>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DC62F77C-9380-41F5-BED0-ED305ADE3FBD}"/>
              </a:ext>
            </a:extLst>
          </p:cNvPr>
          <p:cNvSpPr>
            <a:spLocks noGrp="1"/>
          </p:cNvSpPr>
          <p:nvPr>
            <p:ph type="sldNum" sz="quarter" idx="12"/>
          </p:nvPr>
        </p:nvSpPr>
        <p:spPr/>
        <p:txBody>
          <a:bodyPr/>
          <a:lstStyle/>
          <a:p>
            <a:fld id="{CE423DD8-4748-46F8-91D8-B98373323562}" type="slidenum">
              <a:rPr lang="pl-PL" smtClean="0"/>
              <a:t>‹#›</a:t>
            </a:fld>
            <a:endParaRPr lang="pl-PL"/>
          </a:p>
        </p:txBody>
      </p:sp>
    </p:spTree>
    <p:extLst>
      <p:ext uri="{BB962C8B-B14F-4D97-AF65-F5344CB8AC3E}">
        <p14:creationId xmlns:p14="http://schemas.microsoft.com/office/powerpoint/2010/main" val="1553025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9800A5-B56F-4449-9270-CE006C990813}"/>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8B3A95C6-A0AA-4D6F-98B3-CDF04EE6550B}"/>
              </a:ext>
            </a:extLst>
          </p:cNvPr>
          <p:cNvSpPr>
            <a:spLocks noGrp="1"/>
          </p:cNvSpPr>
          <p:nvPr>
            <p:ph type="dt" sz="half" idx="10"/>
          </p:nvPr>
        </p:nvSpPr>
        <p:spPr/>
        <p:txBody>
          <a:bodyPr/>
          <a:lstStyle/>
          <a:p>
            <a:fld id="{20F5BDFB-868A-4449-8F66-827CC2F94B1F}" type="datetimeFigureOut">
              <a:rPr lang="pl-PL" smtClean="0"/>
              <a:t>01.04.2022</a:t>
            </a:fld>
            <a:endParaRPr lang="pl-PL"/>
          </a:p>
        </p:txBody>
      </p:sp>
      <p:sp>
        <p:nvSpPr>
          <p:cNvPr id="4" name="Symbol zastępczy stopki 3">
            <a:extLst>
              <a:ext uri="{FF2B5EF4-FFF2-40B4-BE49-F238E27FC236}">
                <a16:creationId xmlns:a16="http://schemas.microsoft.com/office/drawing/2014/main" id="{661A6FCC-5A17-4B40-BFE4-2CB93B7A88E5}"/>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5DAD0442-DAC0-4B41-9515-43B279ACA860}"/>
              </a:ext>
            </a:extLst>
          </p:cNvPr>
          <p:cNvSpPr>
            <a:spLocks noGrp="1"/>
          </p:cNvSpPr>
          <p:nvPr>
            <p:ph type="sldNum" sz="quarter" idx="12"/>
          </p:nvPr>
        </p:nvSpPr>
        <p:spPr/>
        <p:txBody>
          <a:bodyPr/>
          <a:lstStyle/>
          <a:p>
            <a:fld id="{CE423DD8-4748-46F8-91D8-B98373323562}" type="slidenum">
              <a:rPr lang="pl-PL" smtClean="0"/>
              <a:t>‹#›</a:t>
            </a:fld>
            <a:endParaRPr lang="pl-PL"/>
          </a:p>
        </p:txBody>
      </p:sp>
    </p:spTree>
    <p:extLst>
      <p:ext uri="{BB962C8B-B14F-4D97-AF65-F5344CB8AC3E}">
        <p14:creationId xmlns:p14="http://schemas.microsoft.com/office/powerpoint/2010/main" val="106852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7942994D-D449-4250-B630-B64996C60AB0}"/>
              </a:ext>
            </a:extLst>
          </p:cNvPr>
          <p:cNvSpPr>
            <a:spLocks noGrp="1"/>
          </p:cNvSpPr>
          <p:nvPr>
            <p:ph type="dt" sz="half" idx="10"/>
          </p:nvPr>
        </p:nvSpPr>
        <p:spPr/>
        <p:txBody>
          <a:bodyPr/>
          <a:lstStyle/>
          <a:p>
            <a:fld id="{20F5BDFB-868A-4449-8F66-827CC2F94B1F}" type="datetimeFigureOut">
              <a:rPr lang="pl-PL" smtClean="0"/>
              <a:t>01.04.2022</a:t>
            </a:fld>
            <a:endParaRPr lang="pl-PL"/>
          </a:p>
        </p:txBody>
      </p:sp>
      <p:sp>
        <p:nvSpPr>
          <p:cNvPr id="3" name="Symbol zastępczy stopki 2">
            <a:extLst>
              <a:ext uri="{FF2B5EF4-FFF2-40B4-BE49-F238E27FC236}">
                <a16:creationId xmlns:a16="http://schemas.microsoft.com/office/drawing/2014/main" id="{717A8F3A-5681-4CBB-A229-8D61567C63FF}"/>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5A784F7D-4A9F-4AD3-BB74-90B3D7F159B3}"/>
              </a:ext>
            </a:extLst>
          </p:cNvPr>
          <p:cNvSpPr>
            <a:spLocks noGrp="1"/>
          </p:cNvSpPr>
          <p:nvPr>
            <p:ph type="sldNum" sz="quarter" idx="12"/>
          </p:nvPr>
        </p:nvSpPr>
        <p:spPr/>
        <p:txBody>
          <a:bodyPr/>
          <a:lstStyle/>
          <a:p>
            <a:fld id="{CE423DD8-4748-46F8-91D8-B98373323562}" type="slidenum">
              <a:rPr lang="pl-PL" smtClean="0"/>
              <a:t>‹#›</a:t>
            </a:fld>
            <a:endParaRPr lang="pl-PL"/>
          </a:p>
        </p:txBody>
      </p:sp>
    </p:spTree>
    <p:extLst>
      <p:ext uri="{BB962C8B-B14F-4D97-AF65-F5344CB8AC3E}">
        <p14:creationId xmlns:p14="http://schemas.microsoft.com/office/powerpoint/2010/main" val="3025644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DCF6CC4-981A-4A33-874E-C0DD6411D7E9}"/>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9857E4A3-3895-430D-B282-E134B605EC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378193AD-7656-4E78-9B05-FEB0C65E62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C2F1708E-9DC4-4595-B756-3EB67A28B5C8}"/>
              </a:ext>
            </a:extLst>
          </p:cNvPr>
          <p:cNvSpPr>
            <a:spLocks noGrp="1"/>
          </p:cNvSpPr>
          <p:nvPr>
            <p:ph type="dt" sz="half" idx="10"/>
          </p:nvPr>
        </p:nvSpPr>
        <p:spPr/>
        <p:txBody>
          <a:bodyPr/>
          <a:lstStyle/>
          <a:p>
            <a:fld id="{20F5BDFB-868A-4449-8F66-827CC2F94B1F}" type="datetimeFigureOut">
              <a:rPr lang="pl-PL" smtClean="0"/>
              <a:t>01.04.2022</a:t>
            </a:fld>
            <a:endParaRPr lang="pl-PL"/>
          </a:p>
        </p:txBody>
      </p:sp>
      <p:sp>
        <p:nvSpPr>
          <p:cNvPr id="6" name="Symbol zastępczy stopki 5">
            <a:extLst>
              <a:ext uri="{FF2B5EF4-FFF2-40B4-BE49-F238E27FC236}">
                <a16:creationId xmlns:a16="http://schemas.microsoft.com/office/drawing/2014/main" id="{B7419518-E18A-4C43-AB99-3E98B6299D2A}"/>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70E8662-5B22-4E6B-9447-04524E915A61}"/>
              </a:ext>
            </a:extLst>
          </p:cNvPr>
          <p:cNvSpPr>
            <a:spLocks noGrp="1"/>
          </p:cNvSpPr>
          <p:nvPr>
            <p:ph type="sldNum" sz="quarter" idx="12"/>
          </p:nvPr>
        </p:nvSpPr>
        <p:spPr/>
        <p:txBody>
          <a:bodyPr/>
          <a:lstStyle/>
          <a:p>
            <a:fld id="{CE423DD8-4748-46F8-91D8-B98373323562}" type="slidenum">
              <a:rPr lang="pl-PL" smtClean="0"/>
              <a:t>‹#›</a:t>
            </a:fld>
            <a:endParaRPr lang="pl-PL"/>
          </a:p>
        </p:txBody>
      </p:sp>
    </p:spTree>
    <p:extLst>
      <p:ext uri="{BB962C8B-B14F-4D97-AF65-F5344CB8AC3E}">
        <p14:creationId xmlns:p14="http://schemas.microsoft.com/office/powerpoint/2010/main" val="2218089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6E7DDA-F7BF-43E8-8F58-90543540EA54}"/>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F5F1A3FB-BE6C-40CD-ACFE-FA58AE72F4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597CD839-D9B0-4E62-958B-80370E5C60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FD229FFB-3F82-41A1-A545-3C12BB10DB81}"/>
              </a:ext>
            </a:extLst>
          </p:cNvPr>
          <p:cNvSpPr>
            <a:spLocks noGrp="1"/>
          </p:cNvSpPr>
          <p:nvPr>
            <p:ph type="dt" sz="half" idx="10"/>
          </p:nvPr>
        </p:nvSpPr>
        <p:spPr/>
        <p:txBody>
          <a:bodyPr/>
          <a:lstStyle/>
          <a:p>
            <a:fld id="{20F5BDFB-868A-4449-8F66-827CC2F94B1F}" type="datetimeFigureOut">
              <a:rPr lang="pl-PL" smtClean="0"/>
              <a:t>01.04.2022</a:t>
            </a:fld>
            <a:endParaRPr lang="pl-PL"/>
          </a:p>
        </p:txBody>
      </p:sp>
      <p:sp>
        <p:nvSpPr>
          <p:cNvPr id="6" name="Symbol zastępczy stopki 5">
            <a:extLst>
              <a:ext uri="{FF2B5EF4-FFF2-40B4-BE49-F238E27FC236}">
                <a16:creationId xmlns:a16="http://schemas.microsoft.com/office/drawing/2014/main" id="{21C2E7B7-ADCD-4530-BD27-BC8B9A77E03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6D9CCEF-7CBA-41E9-8CAC-167BE0351531}"/>
              </a:ext>
            </a:extLst>
          </p:cNvPr>
          <p:cNvSpPr>
            <a:spLocks noGrp="1"/>
          </p:cNvSpPr>
          <p:nvPr>
            <p:ph type="sldNum" sz="quarter" idx="12"/>
          </p:nvPr>
        </p:nvSpPr>
        <p:spPr/>
        <p:txBody>
          <a:bodyPr/>
          <a:lstStyle/>
          <a:p>
            <a:fld id="{CE423DD8-4748-46F8-91D8-B98373323562}" type="slidenum">
              <a:rPr lang="pl-PL" smtClean="0"/>
              <a:t>‹#›</a:t>
            </a:fld>
            <a:endParaRPr lang="pl-PL"/>
          </a:p>
        </p:txBody>
      </p:sp>
    </p:spTree>
    <p:extLst>
      <p:ext uri="{BB962C8B-B14F-4D97-AF65-F5344CB8AC3E}">
        <p14:creationId xmlns:p14="http://schemas.microsoft.com/office/powerpoint/2010/main" val="581943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D312BA50-9AF4-4F0A-A513-1C0AC7E1FB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6FC1732C-29B2-4F31-B1D0-E8EB40EAE6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DB7DCDA-7964-4B84-BD4B-CF055A1A38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5BDFB-868A-4449-8F66-827CC2F94B1F}" type="datetimeFigureOut">
              <a:rPr lang="pl-PL" smtClean="0"/>
              <a:t>01.04.2022</a:t>
            </a:fld>
            <a:endParaRPr lang="pl-PL"/>
          </a:p>
        </p:txBody>
      </p:sp>
      <p:sp>
        <p:nvSpPr>
          <p:cNvPr id="5" name="Symbol zastępczy stopki 4">
            <a:extLst>
              <a:ext uri="{FF2B5EF4-FFF2-40B4-BE49-F238E27FC236}">
                <a16:creationId xmlns:a16="http://schemas.microsoft.com/office/drawing/2014/main" id="{918ED227-043C-4038-8FBB-4F3B379D15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1E87FC00-B046-4AAD-97B1-B87BEF3360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23DD8-4748-46F8-91D8-B98373323562}" type="slidenum">
              <a:rPr lang="pl-PL" smtClean="0"/>
              <a:t>‹#›</a:t>
            </a:fld>
            <a:endParaRPr lang="pl-PL"/>
          </a:p>
        </p:txBody>
      </p:sp>
    </p:spTree>
    <p:extLst>
      <p:ext uri="{BB962C8B-B14F-4D97-AF65-F5344CB8AC3E}">
        <p14:creationId xmlns:p14="http://schemas.microsoft.com/office/powerpoint/2010/main" val="3264527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E3B67E28-CF82-4752-9937-1A632EB596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927" y="239877"/>
            <a:ext cx="11546148" cy="6370288"/>
          </a:xfrm>
          <a:prstGeom prst="rect">
            <a:avLst/>
          </a:prstGeom>
          <a:ln>
            <a:solidFill>
              <a:schemeClr val="accent1"/>
            </a:solidFill>
          </a:ln>
          <a:effectLst>
            <a:outerShdw blurRad="50800" dist="38100" dir="8100000" algn="tr" rotWithShape="0">
              <a:prstClr val="black">
                <a:alpha val="40000"/>
              </a:prstClr>
            </a:outerShdw>
          </a:effectLst>
        </p:spPr>
      </p:pic>
      <p:sp>
        <p:nvSpPr>
          <p:cNvPr id="4" name="pole tekstowe 3">
            <a:extLst>
              <a:ext uri="{FF2B5EF4-FFF2-40B4-BE49-F238E27FC236}">
                <a16:creationId xmlns:a16="http://schemas.microsoft.com/office/drawing/2014/main" id="{FE59E558-4E17-4AC9-8151-F3E8C6995D8E}"/>
              </a:ext>
            </a:extLst>
          </p:cNvPr>
          <p:cNvSpPr txBox="1"/>
          <p:nvPr/>
        </p:nvSpPr>
        <p:spPr>
          <a:xfrm>
            <a:off x="1740022" y="3950563"/>
            <a:ext cx="10129051" cy="584775"/>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pl-PL" sz="3200" b="1" i="1" dirty="0">
                <a:solidFill>
                  <a:schemeClr val="accent1"/>
                </a:solidFill>
              </a:rPr>
              <a:t>2 kwietnia Światowy Dzień Świadomości Autyzmu</a:t>
            </a:r>
          </a:p>
        </p:txBody>
      </p:sp>
    </p:spTree>
    <p:extLst>
      <p:ext uri="{BB962C8B-B14F-4D97-AF65-F5344CB8AC3E}">
        <p14:creationId xmlns:p14="http://schemas.microsoft.com/office/powerpoint/2010/main" val="191417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3B6EF4C-F489-447C-9184-36F6BBB2F4FF}"/>
              </a:ext>
            </a:extLst>
          </p:cNvPr>
          <p:cNvSpPr>
            <a:spLocks noGrp="1"/>
          </p:cNvSpPr>
          <p:nvPr>
            <p:ph type="title"/>
          </p:nvPr>
        </p:nvSpPr>
        <p:spPr>
          <a:effectLst>
            <a:outerShdw blurRad="50800" dist="38100" dir="8100000" algn="tr" rotWithShape="0">
              <a:prstClr val="black">
                <a:alpha val="40000"/>
              </a:prstClr>
            </a:outerShdw>
          </a:effectLst>
        </p:spPr>
        <p:txBody>
          <a:bodyPr>
            <a:normAutofit/>
          </a:bodyPr>
          <a:lstStyle/>
          <a:p>
            <a:pPr algn="ctr"/>
            <a:r>
              <a:rPr lang="pl-PL" sz="7200" b="1" i="1" dirty="0">
                <a:solidFill>
                  <a:schemeClr val="accent1"/>
                </a:solidFill>
                <a:effectLst>
                  <a:outerShdw blurRad="38100" dist="38100" dir="2700000" algn="tl">
                    <a:srgbClr val="000000">
                      <a:alpha val="43137"/>
                    </a:srgbClr>
                  </a:outerShdw>
                </a:effectLst>
              </a:rPr>
              <a:t>Autyzm</a:t>
            </a:r>
          </a:p>
        </p:txBody>
      </p:sp>
      <p:pic>
        <p:nvPicPr>
          <p:cNvPr id="5" name="Obraz 4">
            <a:extLst>
              <a:ext uri="{FF2B5EF4-FFF2-40B4-BE49-F238E27FC236}">
                <a16:creationId xmlns:a16="http://schemas.microsoft.com/office/drawing/2014/main" id="{3E287C39-3DFA-4D1E-9577-341F7A58F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0230" y="0"/>
            <a:ext cx="2701770" cy="3808520"/>
          </a:xfrm>
          <a:prstGeom prst="rect">
            <a:avLst/>
          </a:prstGeom>
        </p:spPr>
      </p:pic>
      <p:sp>
        <p:nvSpPr>
          <p:cNvPr id="3" name="Symbol zastępczy zawartości 2">
            <a:extLst>
              <a:ext uri="{FF2B5EF4-FFF2-40B4-BE49-F238E27FC236}">
                <a16:creationId xmlns:a16="http://schemas.microsoft.com/office/drawing/2014/main" id="{49E6E095-E40D-4707-86E0-2D8CBB1EF483}"/>
              </a:ext>
            </a:extLst>
          </p:cNvPr>
          <p:cNvSpPr>
            <a:spLocks noGrp="1"/>
          </p:cNvSpPr>
          <p:nvPr>
            <p:ph idx="1"/>
          </p:nvPr>
        </p:nvSpPr>
        <p:spPr/>
        <p:txBody>
          <a:bodyPr>
            <a:normAutofit lnSpcReduction="10000"/>
          </a:bodyPr>
          <a:lstStyle/>
          <a:p>
            <a:pPr marL="0" indent="0">
              <a:buNone/>
            </a:pPr>
            <a:r>
              <a:rPr lang="pl-PL" i="1" dirty="0">
                <a:solidFill>
                  <a:schemeClr val="accent1"/>
                </a:solidFill>
              </a:rPr>
              <a:t>jest zaburzeniem o charakterze neurologicznym, dotyczącym mózgu i mającym najczęściej podłoże genetyczne i środowiskowe. Pierwsze objawy ujawniają się już na etapie okresu dziecięcego i trwają tak naprawdę do końca życia. Może się zdarzyć, że zachowanie autystycznego dziecka odbieramy jako dziwne. Mimo, że istnieje wiele czynników zwiększających ryzyko autyzmu, nadal nie są znane konkretne przyczyny jego powstawania. W przypadku, gdy rodzice mają już jedno dziecko autystyczne, ryzyko, że drugie również urodzi się z tym zaburzeniem wynosi blisko 20 proc. - dowodzą tego przełomowe badania naukowców z University of California w Davis. W przypadku, gdy rodzice posiadają dwójkę dzieci z autyzmem, ryzyko, że trzecie również będzie autystyczne, wynosi już aż 32 proc</a:t>
            </a:r>
            <a:r>
              <a:rPr lang="pl-PL" dirty="0">
                <a:solidFill>
                  <a:schemeClr val="accent1"/>
                </a:solidFill>
              </a:rPr>
              <a:t>.</a:t>
            </a:r>
          </a:p>
        </p:txBody>
      </p:sp>
    </p:spTree>
    <p:extLst>
      <p:ext uri="{BB962C8B-B14F-4D97-AF65-F5344CB8AC3E}">
        <p14:creationId xmlns:p14="http://schemas.microsoft.com/office/powerpoint/2010/main" val="39777869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3813E1-A8AA-4300-A84D-B7D065C3B52C}"/>
              </a:ext>
            </a:extLst>
          </p:cNvPr>
          <p:cNvSpPr>
            <a:spLocks noGrp="1"/>
          </p:cNvSpPr>
          <p:nvPr>
            <p:ph type="title"/>
          </p:nvPr>
        </p:nvSpPr>
        <p:spPr/>
        <p:txBody>
          <a:bodyPr>
            <a:normAutofit/>
          </a:bodyPr>
          <a:lstStyle/>
          <a:p>
            <a:pPr algn="ctr"/>
            <a:r>
              <a:rPr lang="pl-PL" b="1" i="1" dirty="0">
                <a:solidFill>
                  <a:schemeClr val="accent1"/>
                </a:solidFill>
                <a:effectLst>
                  <a:outerShdw blurRad="38100" dist="38100" dir="2700000" algn="tl">
                    <a:srgbClr val="000000">
                      <a:alpha val="43137"/>
                    </a:srgbClr>
                  </a:outerShdw>
                </a:effectLst>
              </a:rPr>
              <a:t>Dziecko autystyczne: </a:t>
            </a:r>
          </a:p>
        </p:txBody>
      </p:sp>
      <p:sp>
        <p:nvSpPr>
          <p:cNvPr id="4" name="Rectangle 1">
            <a:extLst>
              <a:ext uri="{FF2B5EF4-FFF2-40B4-BE49-F238E27FC236}">
                <a16:creationId xmlns:a16="http://schemas.microsoft.com/office/drawing/2014/main" id="{BC2BFD9E-78A2-4F6F-8A56-ABB92B52C085}"/>
              </a:ext>
            </a:extLst>
          </p:cNvPr>
          <p:cNvSpPr>
            <a:spLocks noGrp="1" noChangeArrowheads="1"/>
          </p:cNvSpPr>
          <p:nvPr>
            <p:ph idx="1"/>
          </p:nvPr>
        </p:nvSpPr>
        <p:spPr bwMode="auto">
          <a:xfrm>
            <a:off x="838200" y="1600637"/>
            <a:ext cx="5957849"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1" u="none" strike="noStrike" cap="none" normalizeH="0" baseline="0" dirty="0">
                <a:ln>
                  <a:noFill/>
                </a:ln>
                <a:solidFill>
                  <a:schemeClr val="accent1"/>
                </a:solidFill>
                <a:effectLst/>
              </a:rPr>
              <a:t>nie uczestniczy w zabawie z rówieśnikami,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1" u="none" strike="noStrike" cap="none" normalizeH="0" baseline="0" dirty="0">
                <a:ln>
                  <a:noFill/>
                </a:ln>
                <a:solidFill>
                  <a:schemeClr val="accent1"/>
                </a:solidFill>
                <a:effectLst/>
              </a:rPr>
              <a:t>lubi samotność,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1" u="none" strike="noStrike" cap="none" normalizeH="0" baseline="0" dirty="0">
                <a:ln>
                  <a:noFill/>
                </a:ln>
                <a:solidFill>
                  <a:schemeClr val="accent1"/>
                </a:solidFill>
                <a:effectLst/>
              </a:rPr>
              <a:t>rzadko się uśmiecha,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1" u="none" strike="noStrike" cap="none" normalizeH="0" baseline="0" dirty="0">
                <a:ln>
                  <a:noFill/>
                </a:ln>
                <a:solidFill>
                  <a:schemeClr val="accent1"/>
                </a:solidFill>
                <a:effectLst/>
              </a:rPr>
              <a:t>bardziej interesuje się kontaktem z przedmiotami niż ludźmi, </a:t>
            </a:r>
          </a:p>
          <a:p>
            <a:pPr marL="0" marR="0" lvl="0" indent="0" algn="l" defTabSz="914400" rtl="0" eaLnBrk="0" fontAlgn="base" latinLnBrk="0" hangingPunct="0">
              <a:lnSpc>
                <a:spcPct val="100000"/>
              </a:lnSpc>
              <a:spcBef>
                <a:spcPct val="0"/>
              </a:spcBef>
              <a:spcAft>
                <a:spcPct val="0"/>
              </a:spcAft>
              <a:buClrTx/>
              <a:buSzTx/>
              <a:buFontTx/>
              <a:buChar char="•"/>
              <a:tabLst/>
            </a:pPr>
            <a:r>
              <a:rPr lang="pl-PL" altLang="pl-PL" sz="1800" i="1" dirty="0">
                <a:solidFill>
                  <a:schemeClr val="accent1"/>
                </a:solidFill>
              </a:rPr>
              <a:t>jego </a:t>
            </a:r>
            <a:r>
              <a:rPr kumimoji="0" lang="pl-PL" altLang="pl-PL" sz="1800" b="0" i="1" u="none" strike="noStrike" cap="none" normalizeH="0" baseline="0" dirty="0">
                <a:ln>
                  <a:noFill/>
                </a:ln>
                <a:solidFill>
                  <a:schemeClr val="accent1"/>
                </a:solidFill>
                <a:effectLst/>
              </a:rPr>
              <a:t>mimika twarzy, nie wyraża wielu emocji,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1" u="none" strike="noStrike" cap="none" normalizeH="0" baseline="0" dirty="0">
                <a:ln>
                  <a:noFill/>
                </a:ln>
                <a:solidFill>
                  <a:schemeClr val="accent1"/>
                </a:solidFill>
                <a:effectLst/>
              </a:rPr>
              <a:t>zazwyczaj unika kontaktu wzrokowego z inną osobą,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1" u="none" strike="noStrike" cap="none" normalizeH="0" baseline="0" dirty="0">
                <a:ln>
                  <a:noFill/>
                </a:ln>
                <a:solidFill>
                  <a:schemeClr val="accent1"/>
                </a:solidFill>
                <a:effectLst/>
              </a:rPr>
              <a:t>bywa nadpobudliwe i impulsywne,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1" u="none" strike="noStrike" cap="none" normalizeH="0" baseline="0" dirty="0">
                <a:ln>
                  <a:noFill/>
                </a:ln>
                <a:solidFill>
                  <a:schemeClr val="accent1"/>
                </a:solidFill>
                <a:effectLst/>
              </a:rPr>
              <a:t>nie reaguje na swoje imię, </a:t>
            </a:r>
          </a:p>
          <a:p>
            <a:pPr marL="0" marR="0" lvl="0" indent="0" algn="l" defTabSz="914400" rtl="0" eaLnBrk="0" fontAlgn="base" latinLnBrk="0" hangingPunct="0">
              <a:lnSpc>
                <a:spcPct val="100000"/>
              </a:lnSpc>
              <a:spcBef>
                <a:spcPct val="0"/>
              </a:spcBef>
              <a:spcAft>
                <a:spcPct val="0"/>
              </a:spcAft>
              <a:buClrTx/>
              <a:buSzTx/>
              <a:buFontTx/>
              <a:buChar char="•"/>
              <a:tabLst/>
            </a:pPr>
            <a:r>
              <a:rPr lang="pl-PL" altLang="pl-PL" sz="1800" i="1" dirty="0">
                <a:solidFill>
                  <a:schemeClr val="accent1"/>
                </a:solidFill>
              </a:rPr>
              <a:t>może</a:t>
            </a:r>
            <a:r>
              <a:rPr kumimoji="0" lang="pl-PL" altLang="pl-PL" sz="1800" b="0" i="1" u="none" strike="noStrike" cap="none" normalizeH="0" baseline="0" dirty="0">
                <a:ln>
                  <a:noFill/>
                </a:ln>
                <a:solidFill>
                  <a:schemeClr val="accent1"/>
                </a:solidFill>
                <a:effectLst/>
              </a:rPr>
              <a:t> wpadać w agresję bez wyraźnego powodu,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1" u="none" strike="noStrike" cap="none" normalizeH="0" baseline="0" dirty="0">
                <a:ln>
                  <a:noFill/>
                </a:ln>
                <a:solidFill>
                  <a:schemeClr val="accent1"/>
                </a:solidFill>
                <a:effectLst/>
              </a:rPr>
              <a:t>wprowadza przedmioty w jednostajny ruch obrotowy,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1" u="none" strike="noStrike" cap="none" normalizeH="0" baseline="0" dirty="0">
                <a:ln>
                  <a:noFill/>
                </a:ln>
                <a:solidFill>
                  <a:schemeClr val="accent1"/>
                </a:solidFill>
                <a:effectLst/>
              </a:rPr>
              <a:t>kiwa, obraca się w jednym miejscu bez przerwy,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1" u="none" strike="noStrike" cap="none" normalizeH="0" baseline="0" dirty="0">
                <a:ln>
                  <a:noFill/>
                </a:ln>
                <a:solidFill>
                  <a:schemeClr val="accent1"/>
                </a:solidFill>
                <a:effectLst/>
              </a:rPr>
              <a:t>ma utrudnione kontakty z innymi ludźmi,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1" u="none" strike="noStrike" cap="none" normalizeH="0" baseline="0" dirty="0">
                <a:ln>
                  <a:noFill/>
                </a:ln>
                <a:solidFill>
                  <a:schemeClr val="accent1"/>
                </a:solidFill>
                <a:effectLst/>
              </a:rPr>
              <a:t>jeśli rozmawia - to na jeden temat, </a:t>
            </a:r>
          </a:p>
          <a:p>
            <a:pPr marL="0" marR="0" lvl="0" indent="0" algn="l" defTabSz="914400" rtl="0" eaLnBrk="0" fontAlgn="base" latinLnBrk="0" hangingPunct="0">
              <a:lnSpc>
                <a:spcPct val="100000"/>
              </a:lnSpc>
              <a:spcBef>
                <a:spcPct val="0"/>
              </a:spcBef>
              <a:spcAft>
                <a:spcPct val="0"/>
              </a:spcAft>
              <a:buClrTx/>
              <a:buSzTx/>
              <a:buFontTx/>
              <a:buChar char="•"/>
              <a:tabLst/>
            </a:pPr>
            <a:r>
              <a:rPr lang="pl-PL" altLang="pl-PL" sz="1800" i="1" dirty="0">
                <a:solidFill>
                  <a:schemeClr val="accent1"/>
                </a:solidFill>
              </a:rPr>
              <a:t>może być </a:t>
            </a:r>
            <a:r>
              <a:rPr kumimoji="0" lang="pl-PL" altLang="pl-PL" sz="1800" b="0" i="1" u="none" strike="noStrike" cap="none" normalizeH="0" baseline="0" dirty="0">
                <a:ln>
                  <a:noFill/>
                </a:ln>
                <a:solidFill>
                  <a:schemeClr val="accent1"/>
                </a:solidFill>
                <a:effectLst/>
              </a:rPr>
              <a:t>nadwrażliwe na dźwięki lub dotyk,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1" u="none" strike="noStrike" cap="none" normalizeH="0" baseline="0" dirty="0">
                <a:ln>
                  <a:noFill/>
                </a:ln>
                <a:solidFill>
                  <a:schemeClr val="accent1"/>
                </a:solidFill>
                <a:effectLst/>
              </a:rPr>
              <a:t>czasem nie reaguje na ból,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1" u="none" strike="noStrike" cap="none" normalizeH="0" baseline="0" dirty="0">
                <a:ln>
                  <a:noFill/>
                </a:ln>
                <a:solidFill>
                  <a:schemeClr val="accent1"/>
                </a:solidFill>
                <a:effectLst/>
              </a:rPr>
              <a:t>nie biega w podskokach,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pl-PL" altLang="pl-PL" sz="1800" b="0" i="1" u="none" strike="noStrike" cap="none" normalizeH="0" baseline="0" dirty="0">
                <a:ln>
                  <a:noFill/>
                </a:ln>
                <a:solidFill>
                  <a:schemeClr val="accent1"/>
                </a:solidFill>
                <a:effectLst/>
              </a:rPr>
              <a:t>nie ma spontanicznych odruchów. </a:t>
            </a:r>
          </a:p>
        </p:txBody>
      </p:sp>
      <p:pic>
        <p:nvPicPr>
          <p:cNvPr id="5" name="Obraz 4">
            <a:extLst>
              <a:ext uri="{FF2B5EF4-FFF2-40B4-BE49-F238E27FC236}">
                <a16:creationId xmlns:a16="http://schemas.microsoft.com/office/drawing/2014/main" id="{EC1F698B-A3C8-4F8B-A9E8-29DA8D452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1618" y="2162175"/>
            <a:ext cx="5560381" cy="4695825"/>
          </a:xfrm>
          <a:prstGeom prst="rect">
            <a:avLst/>
          </a:prstGeom>
          <a:ln>
            <a:solidFill>
              <a:schemeClr val="accent1"/>
            </a:solid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564621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B236ED-2362-4842-A214-04777E02DAF4}"/>
              </a:ext>
            </a:extLst>
          </p:cNvPr>
          <p:cNvSpPr>
            <a:spLocks noGrp="1"/>
          </p:cNvSpPr>
          <p:nvPr>
            <p:ph type="title"/>
          </p:nvPr>
        </p:nvSpPr>
        <p:spPr/>
        <p:txBody>
          <a:bodyPr/>
          <a:lstStyle/>
          <a:p>
            <a:endParaRPr lang="pl-PL" dirty="0"/>
          </a:p>
        </p:txBody>
      </p:sp>
      <p:sp>
        <p:nvSpPr>
          <p:cNvPr id="3" name="Symbol zastępczy zawartości 2">
            <a:extLst>
              <a:ext uri="{FF2B5EF4-FFF2-40B4-BE49-F238E27FC236}">
                <a16:creationId xmlns:a16="http://schemas.microsoft.com/office/drawing/2014/main" id="{3D8A71ED-F1A8-4433-B51A-44750F34E0E4}"/>
              </a:ext>
            </a:extLst>
          </p:cNvPr>
          <p:cNvSpPr>
            <a:spLocks noGrp="1"/>
          </p:cNvSpPr>
          <p:nvPr>
            <p:ph idx="1"/>
          </p:nvPr>
        </p:nvSpPr>
        <p:spPr>
          <a:xfrm>
            <a:off x="838200" y="1825625"/>
            <a:ext cx="5257800" cy="4351338"/>
          </a:xfrm>
          <a:effectLst>
            <a:outerShdw blurRad="50800" dist="38100" dir="5400000" algn="t" rotWithShape="0">
              <a:prstClr val="black">
                <a:alpha val="40000"/>
              </a:prstClr>
            </a:outerShdw>
          </a:effectLst>
        </p:spPr>
        <p:txBody>
          <a:bodyPr>
            <a:normAutofit/>
          </a:bodyPr>
          <a:lstStyle/>
          <a:p>
            <a:pPr marL="0" indent="0">
              <a:buNone/>
            </a:pPr>
            <a:r>
              <a:rPr lang="pl-PL" sz="4400" i="1" dirty="0">
                <a:solidFill>
                  <a:schemeClr val="accent1"/>
                </a:solidFill>
              </a:rPr>
              <a:t>Zawsze jeśli zachodzi podejrzenie, że dziecko nie rozwija się prawidłowo, należy udać się do specjalisty! </a:t>
            </a:r>
          </a:p>
        </p:txBody>
      </p:sp>
      <p:pic>
        <p:nvPicPr>
          <p:cNvPr id="8" name="Obraz 7">
            <a:extLst>
              <a:ext uri="{FF2B5EF4-FFF2-40B4-BE49-F238E27FC236}">
                <a16:creationId xmlns:a16="http://schemas.microsoft.com/office/drawing/2014/main" id="{A6AAA589-C6EE-4DC0-9355-08E666DFB6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8370" y="1825626"/>
            <a:ext cx="5375429" cy="4060270"/>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88084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5FAC439-E46E-4E61-8F43-BD704447225F}"/>
              </a:ext>
            </a:extLst>
          </p:cNvPr>
          <p:cNvSpPr>
            <a:spLocks noGrp="1"/>
          </p:cNvSpPr>
          <p:nvPr>
            <p:ph type="title"/>
          </p:nvPr>
        </p:nvSpPr>
        <p:spPr>
          <a:effectLst>
            <a:outerShdw blurRad="50800" dist="38100" dir="8100000" algn="tr" rotWithShape="0">
              <a:prstClr val="black">
                <a:alpha val="40000"/>
              </a:prstClr>
            </a:outerShdw>
          </a:effectLst>
        </p:spPr>
        <p:txBody>
          <a:bodyPr>
            <a:normAutofit fontScale="90000"/>
          </a:bodyPr>
          <a:lstStyle/>
          <a:p>
            <a:pPr algn="ctr"/>
            <a:br>
              <a:rPr lang="pl-PL" dirty="0">
                <a:solidFill>
                  <a:schemeClr val="accent1"/>
                </a:solidFill>
              </a:rPr>
            </a:br>
            <a:r>
              <a:rPr lang="pl-PL" b="1" i="1" dirty="0">
                <a:solidFill>
                  <a:schemeClr val="accent1"/>
                </a:solidFill>
                <a:effectLst>
                  <a:outerShdw blurRad="38100" dist="38100" dir="2700000" algn="tl">
                    <a:srgbClr val="000000">
                      <a:alpha val="43137"/>
                    </a:srgbClr>
                  </a:outerShdw>
                </a:effectLst>
              </a:rPr>
              <a:t>Według Światowej Organizacji Zdrowia w Polsce jest już 400 tysięcy osób ze spektrum autyzmu. </a:t>
            </a:r>
            <a:br>
              <a:rPr lang="pl-PL" b="1" i="1" dirty="0">
                <a:solidFill>
                  <a:schemeClr val="accent1"/>
                </a:solidFill>
                <a:effectLst>
                  <a:outerShdw blurRad="38100" dist="38100" dir="2700000" algn="tl">
                    <a:srgbClr val="000000">
                      <a:alpha val="43137"/>
                    </a:srgbClr>
                  </a:outerShdw>
                </a:effectLst>
              </a:rPr>
            </a:br>
            <a:endParaRPr lang="pl-PL" b="1" i="1" dirty="0">
              <a:effectLst>
                <a:outerShdw blurRad="38100" dist="38100" dir="2700000" algn="tl">
                  <a:srgbClr val="000000">
                    <a:alpha val="43137"/>
                  </a:srgbClr>
                </a:outerShdw>
              </a:effectLst>
            </a:endParaRPr>
          </a:p>
        </p:txBody>
      </p:sp>
      <p:pic>
        <p:nvPicPr>
          <p:cNvPr id="5" name="Symbol zastępczy zawartości 4">
            <a:extLst>
              <a:ext uri="{FF2B5EF4-FFF2-40B4-BE49-F238E27FC236}">
                <a16:creationId xmlns:a16="http://schemas.microsoft.com/office/drawing/2014/main" id="{90AACE1D-E39B-4F8D-BA37-FADA683CF9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4662" y="1825625"/>
            <a:ext cx="8702676" cy="4351338"/>
          </a:xfrm>
          <a:ln>
            <a:solidFill>
              <a:schemeClr val="accent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850419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964849C-DD2C-41D7-8037-FABE8BFD914B}"/>
              </a:ext>
            </a:extLst>
          </p:cNvPr>
          <p:cNvSpPr>
            <a:spLocks noGrp="1"/>
          </p:cNvSpPr>
          <p:nvPr>
            <p:ph type="title"/>
          </p:nvPr>
        </p:nvSpPr>
        <p:spPr>
          <a:solidFill>
            <a:schemeClr val="accent1">
              <a:lumMod val="20000"/>
              <a:lumOff val="80000"/>
            </a:schemeClr>
          </a:solidFill>
          <a:ln>
            <a:solidFill>
              <a:schemeClr val="accent1"/>
            </a:solidFill>
          </a:ln>
          <a:effectLst>
            <a:outerShdw blurRad="50800" dist="38100" dir="8100000" algn="tr" rotWithShape="0">
              <a:prstClr val="black">
                <a:alpha val="40000"/>
              </a:prstClr>
            </a:outerShdw>
          </a:effectLst>
        </p:spPr>
        <p:txBody>
          <a:bodyPr>
            <a:normAutofit fontScale="90000"/>
          </a:bodyPr>
          <a:lstStyle/>
          <a:p>
            <a:pPr algn="ctr"/>
            <a:r>
              <a:rPr lang="pl-PL" b="1" i="1" dirty="0">
                <a:solidFill>
                  <a:schemeClr val="accent1"/>
                </a:solidFill>
              </a:rPr>
              <a:t>Autyzm częściej występuje u chłopców ale bardziej nasilone objawy przejawiają dziewczynki </a:t>
            </a:r>
            <a:r>
              <a:rPr lang="pl-PL" dirty="0">
                <a:solidFill>
                  <a:schemeClr val="accent1"/>
                </a:solidFill>
              </a:rPr>
              <a:t>.</a:t>
            </a:r>
          </a:p>
        </p:txBody>
      </p:sp>
      <p:pic>
        <p:nvPicPr>
          <p:cNvPr id="5" name="Symbol zastępczy zawartości 4">
            <a:extLst>
              <a:ext uri="{FF2B5EF4-FFF2-40B4-BE49-F238E27FC236}">
                <a16:creationId xmlns:a16="http://schemas.microsoft.com/office/drawing/2014/main" id="{1255CCEC-9EC6-4BA3-B6F5-1894C221D9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9306" y="1825625"/>
            <a:ext cx="6533387" cy="4351338"/>
          </a:xfrm>
          <a:ln>
            <a:solidFill>
              <a:schemeClr val="accent1"/>
            </a:solidFill>
          </a:ln>
          <a:effectLst>
            <a:glow rad="63500">
              <a:schemeClr val="accent5">
                <a:satMod val="175000"/>
                <a:alpha val="40000"/>
              </a:schemeClr>
            </a:glow>
            <a:innerShdw blurRad="63500" dist="50800" dir="16200000">
              <a:prstClr val="black">
                <a:alpha val="50000"/>
              </a:prstClr>
            </a:innerShdw>
            <a:reflection blurRad="6350" stA="50000" endA="275" endPos="40000" dist="101600" dir="5400000" sy="-100000" algn="bl" rotWithShape="0"/>
          </a:effectLst>
          <a:scene3d>
            <a:camera prst="isometricTopUp"/>
            <a:lightRig rig="threePt" dir="t"/>
          </a:scene3d>
        </p:spPr>
      </p:pic>
    </p:spTree>
    <p:extLst>
      <p:ext uri="{BB962C8B-B14F-4D97-AF65-F5344CB8AC3E}">
        <p14:creationId xmlns:p14="http://schemas.microsoft.com/office/powerpoint/2010/main" val="1452812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F553FFD4-7262-42A2-9323-0B2613368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464" y="1690688"/>
            <a:ext cx="6492537" cy="5167311"/>
          </a:xfrm>
          <a:prstGeom prst="rect">
            <a:avLst/>
          </a:prstGeom>
        </p:spPr>
      </p:pic>
      <p:sp>
        <p:nvSpPr>
          <p:cNvPr id="2" name="Tytuł 1">
            <a:extLst>
              <a:ext uri="{FF2B5EF4-FFF2-40B4-BE49-F238E27FC236}">
                <a16:creationId xmlns:a16="http://schemas.microsoft.com/office/drawing/2014/main" id="{BE49BC41-7F6A-4F5A-946F-7A28CBC9301F}"/>
              </a:ext>
            </a:extLst>
          </p:cNvPr>
          <p:cNvSpPr>
            <a:spLocks noGrp="1"/>
          </p:cNvSpPr>
          <p:nvPr>
            <p:ph type="title"/>
          </p:nvPr>
        </p:nvSpPr>
        <p:spPr>
          <a:effectLst>
            <a:outerShdw blurRad="50800" dist="38100" dir="8100000" algn="tr" rotWithShape="0">
              <a:prstClr val="black">
                <a:alpha val="40000"/>
              </a:prstClr>
            </a:outerShdw>
          </a:effectLst>
        </p:spPr>
        <p:txBody>
          <a:bodyPr/>
          <a:lstStyle/>
          <a:p>
            <a:pPr algn="ctr"/>
            <a:r>
              <a:rPr lang="pl-PL" b="1" i="1" dirty="0">
                <a:solidFill>
                  <a:schemeClr val="accent1"/>
                </a:solidFill>
              </a:rPr>
              <a:t>Autyzm nie jest chorobą dlatego nie można go wyleczyć.</a:t>
            </a:r>
          </a:p>
        </p:txBody>
      </p:sp>
      <p:sp>
        <p:nvSpPr>
          <p:cNvPr id="3" name="Symbol zastępczy zawartości 2">
            <a:extLst>
              <a:ext uri="{FF2B5EF4-FFF2-40B4-BE49-F238E27FC236}">
                <a16:creationId xmlns:a16="http://schemas.microsoft.com/office/drawing/2014/main" id="{5B172DC3-5EF4-409B-8FF8-029F10E89639}"/>
              </a:ext>
            </a:extLst>
          </p:cNvPr>
          <p:cNvSpPr>
            <a:spLocks noGrp="1"/>
          </p:cNvSpPr>
          <p:nvPr>
            <p:ph idx="1"/>
          </p:nvPr>
        </p:nvSpPr>
        <p:spPr>
          <a:xfrm>
            <a:off x="838200" y="1825625"/>
            <a:ext cx="5953217" cy="4351338"/>
          </a:xfrm>
        </p:spPr>
        <p:txBody>
          <a:bodyPr>
            <a:normAutofit/>
          </a:bodyPr>
          <a:lstStyle/>
          <a:p>
            <a:pPr marL="0" indent="0">
              <a:buNone/>
            </a:pPr>
            <a:r>
              <a:rPr lang="pl-PL" sz="3200" i="1" dirty="0">
                <a:solidFill>
                  <a:schemeClr val="accent1"/>
                </a:solidFill>
              </a:rPr>
              <a:t>Najważniejsza jest szybka diagnoza i wdrożenie terapii we współpracy ze specjalistami: </a:t>
            </a:r>
            <a:r>
              <a:rPr lang="pl-PL" sz="3200" i="1" u="sng" dirty="0">
                <a:solidFill>
                  <a:schemeClr val="accent1"/>
                </a:solidFill>
              </a:rPr>
              <a:t>neurologiem, psychiatrą, psychologiem i logopedą</a:t>
            </a:r>
            <a:r>
              <a:rPr lang="pl-PL" sz="3200" i="1" dirty="0">
                <a:solidFill>
                  <a:schemeClr val="accent1"/>
                </a:solidFill>
              </a:rPr>
              <a:t>.  Pomogą oni osobom z autyzmem, będą  je wspierać i przygotowywać do samodzielnego funkcjonowania w przyszłości w społeczeństwie. </a:t>
            </a:r>
          </a:p>
        </p:txBody>
      </p:sp>
    </p:spTree>
    <p:extLst>
      <p:ext uri="{BB962C8B-B14F-4D97-AF65-F5344CB8AC3E}">
        <p14:creationId xmlns:p14="http://schemas.microsoft.com/office/powerpoint/2010/main" val="96799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96DFA8-C414-4709-A75E-D8036F93D039}"/>
              </a:ext>
            </a:extLst>
          </p:cNvPr>
          <p:cNvSpPr>
            <a:spLocks noGrp="1"/>
          </p:cNvSpPr>
          <p:nvPr>
            <p:ph type="title"/>
          </p:nvPr>
        </p:nvSpPr>
        <p:spPr>
          <a:effectLst>
            <a:outerShdw blurRad="50800" dist="38100" dir="8100000" algn="tr" rotWithShape="0">
              <a:prstClr val="black">
                <a:alpha val="40000"/>
              </a:prstClr>
            </a:outerShdw>
          </a:effectLst>
        </p:spPr>
        <p:txBody>
          <a:bodyPr>
            <a:noAutofit/>
          </a:bodyPr>
          <a:lstStyle/>
          <a:p>
            <a:pPr algn="ctr"/>
            <a:r>
              <a:rPr lang="pl-PL" sz="3200" b="1" i="1" dirty="0">
                <a:solidFill>
                  <a:schemeClr val="accent1"/>
                </a:solidFill>
              </a:rPr>
              <a:t>Spotykając osoby zachowujące się inaczej należy podchodzić do nich z dużą dozą empatii  i tolerancji dla odmienności i wyjątkowości osób inaczej funkcjonujących, w tym z autyzmem.</a:t>
            </a:r>
          </a:p>
        </p:txBody>
      </p:sp>
      <p:pic>
        <p:nvPicPr>
          <p:cNvPr id="10" name="Symbol zastępczy zawartości 9">
            <a:extLst>
              <a:ext uri="{FF2B5EF4-FFF2-40B4-BE49-F238E27FC236}">
                <a16:creationId xmlns:a16="http://schemas.microsoft.com/office/drawing/2014/main" id="{E22F4C97-111C-48CC-9853-11FF445F35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0727" y="2220826"/>
            <a:ext cx="5350546" cy="3560935"/>
          </a:xfrm>
          <a:ln>
            <a:solidFill>
              <a:schemeClr val="accent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00402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acer dla serca w Krotoszynie - Koźmin Wlkp.">
            <a:extLst>
              <a:ext uri="{FF2B5EF4-FFF2-40B4-BE49-F238E27FC236}">
                <a16:creationId xmlns:a16="http://schemas.microsoft.com/office/drawing/2014/main" id="{7599C210-5697-4ABA-A6FB-664397C5F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0023" y="775482"/>
            <a:ext cx="8877671" cy="5296844"/>
          </a:xfrm>
          <a:prstGeom prst="rect">
            <a:avLst/>
          </a:prstGeom>
          <a:noFill/>
          <a:extLst>
            <a:ext uri="{909E8E84-426E-40DD-AFC4-6F175D3DCCD1}">
              <a14:hiddenFill xmlns:a14="http://schemas.microsoft.com/office/drawing/2010/main">
                <a:solidFill>
                  <a:srgbClr val="FFFFFF"/>
                </a:solidFill>
              </a14:hiddenFill>
            </a:ext>
          </a:extLst>
        </p:spPr>
      </p:pic>
      <p:sp>
        <p:nvSpPr>
          <p:cNvPr id="2" name="Prostokąt 1">
            <a:extLst>
              <a:ext uri="{FF2B5EF4-FFF2-40B4-BE49-F238E27FC236}">
                <a16:creationId xmlns:a16="http://schemas.microsoft.com/office/drawing/2014/main" id="{89B3B264-F2AB-4494-8F3D-22962A64D6D8}"/>
              </a:ext>
            </a:extLst>
          </p:cNvPr>
          <p:cNvSpPr/>
          <p:nvPr/>
        </p:nvSpPr>
        <p:spPr>
          <a:xfrm>
            <a:off x="2467994" y="1260629"/>
            <a:ext cx="6676006" cy="2308324"/>
          </a:xfrm>
          <a:prstGeom prst="rect">
            <a:avLst/>
          </a:prstGeom>
        </p:spPr>
        <p:txBody>
          <a:bodyPr wrap="square">
            <a:spAutoFit/>
          </a:bodyPr>
          <a:lstStyle/>
          <a:p>
            <a:r>
              <a:rPr lang="pl-PL" b="1" i="1" dirty="0">
                <a:solidFill>
                  <a:schemeClr val="accent1">
                    <a:lumMod val="50000"/>
                  </a:schemeClr>
                </a:solidFill>
                <a:effectLst>
                  <a:outerShdw blurRad="38100" dist="38100" dir="2700000" algn="tl">
                    <a:srgbClr val="000000">
                      <a:alpha val="43137"/>
                    </a:srgbClr>
                  </a:outerShdw>
                </a:effectLst>
              </a:rPr>
              <a:t>„Nigdy naprawdę nie zrozumie się człowieka,</a:t>
            </a:r>
          </a:p>
          <a:p>
            <a:r>
              <a:rPr lang="pl-PL" b="1" i="1" dirty="0">
                <a:solidFill>
                  <a:schemeClr val="accent1">
                    <a:lumMod val="50000"/>
                  </a:schemeClr>
                </a:solidFill>
                <a:effectLst>
                  <a:outerShdw blurRad="38100" dist="38100" dir="2700000" algn="tl">
                    <a:srgbClr val="000000">
                      <a:alpha val="43137"/>
                    </a:srgbClr>
                  </a:outerShdw>
                </a:effectLst>
              </a:rPr>
              <a:t>dopóki nie spojrzy się na sprawy</a:t>
            </a:r>
          </a:p>
          <a:p>
            <a:r>
              <a:rPr lang="pl-PL" b="1" i="1" dirty="0">
                <a:solidFill>
                  <a:schemeClr val="accent1">
                    <a:lumMod val="50000"/>
                  </a:schemeClr>
                </a:solidFill>
                <a:effectLst>
                  <a:outerShdw blurRad="38100" dist="38100" dir="2700000" algn="tl">
                    <a:srgbClr val="000000">
                      <a:alpha val="43137"/>
                    </a:srgbClr>
                  </a:outerShdw>
                </a:effectLst>
              </a:rPr>
              <a:t>z jego punktu widzenia, dopóki</a:t>
            </a:r>
          </a:p>
          <a:p>
            <a:r>
              <a:rPr lang="pl-PL" b="1" i="1" dirty="0">
                <a:solidFill>
                  <a:schemeClr val="accent1">
                    <a:lumMod val="50000"/>
                  </a:schemeClr>
                </a:solidFill>
                <a:effectLst>
                  <a:outerShdw blurRad="38100" dist="38100" dir="2700000" algn="tl">
                    <a:srgbClr val="000000">
                      <a:alpha val="43137"/>
                    </a:srgbClr>
                  </a:outerShdw>
                </a:effectLst>
              </a:rPr>
              <a:t>nie wejdzie się w jego skórę,</a:t>
            </a:r>
          </a:p>
          <a:p>
            <a:r>
              <a:rPr lang="pl-PL" b="1" i="1" dirty="0">
                <a:solidFill>
                  <a:schemeClr val="accent1">
                    <a:lumMod val="50000"/>
                  </a:schemeClr>
                </a:solidFill>
                <a:effectLst>
                  <a:outerShdw blurRad="38100" dist="38100" dir="2700000" algn="tl">
                    <a:srgbClr val="000000">
                      <a:alpha val="43137"/>
                    </a:srgbClr>
                  </a:outerShdw>
                </a:effectLst>
              </a:rPr>
              <a:t>nie pochodzi się</a:t>
            </a:r>
          </a:p>
          <a:p>
            <a:r>
              <a:rPr lang="pl-PL" b="1" i="1" dirty="0">
                <a:solidFill>
                  <a:schemeClr val="accent1">
                    <a:lumMod val="50000"/>
                  </a:schemeClr>
                </a:solidFill>
                <a:effectLst>
                  <a:outerShdw blurRad="38100" dist="38100" dir="2700000" algn="tl">
                    <a:srgbClr val="000000">
                      <a:alpha val="43137"/>
                    </a:srgbClr>
                  </a:outerShdw>
                </a:effectLst>
              </a:rPr>
              <a:t>w jego skórze po świecie”.</a:t>
            </a:r>
          </a:p>
          <a:p>
            <a:endParaRPr lang="pl-PL" b="1" i="1" dirty="0">
              <a:solidFill>
                <a:schemeClr val="accent1">
                  <a:lumMod val="50000"/>
                </a:schemeClr>
              </a:solidFill>
              <a:effectLst>
                <a:outerShdw blurRad="38100" dist="38100" dir="2700000" algn="tl">
                  <a:srgbClr val="000000">
                    <a:alpha val="43137"/>
                  </a:srgbClr>
                </a:outerShdw>
              </a:effectLst>
            </a:endParaRPr>
          </a:p>
          <a:p>
            <a:r>
              <a:rPr lang="pl-PL" b="1" i="1" dirty="0">
                <a:solidFill>
                  <a:schemeClr val="accent1">
                    <a:lumMod val="50000"/>
                  </a:schemeClr>
                </a:solidFill>
                <a:effectLst>
                  <a:outerShdw blurRad="38100" dist="38100" dir="2700000" algn="tl">
                    <a:srgbClr val="000000">
                      <a:alpha val="43137"/>
                    </a:srgbClr>
                  </a:outerShdw>
                </a:effectLst>
              </a:rPr>
              <a:t>cytat pochodzi z książki Harper Lee „Zabić drozda”</a:t>
            </a:r>
          </a:p>
        </p:txBody>
      </p:sp>
    </p:spTree>
    <p:extLst>
      <p:ext uri="{BB962C8B-B14F-4D97-AF65-F5344CB8AC3E}">
        <p14:creationId xmlns:p14="http://schemas.microsoft.com/office/powerpoint/2010/main" val="1663027273"/>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423</Words>
  <Application>Microsoft Office PowerPoint</Application>
  <PresentationFormat>Panoramiczny</PresentationFormat>
  <Paragraphs>35</Paragraphs>
  <Slides>9</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9</vt:i4>
      </vt:variant>
    </vt:vector>
  </HeadingPairs>
  <TitlesOfParts>
    <vt:vector size="13" baseType="lpstr">
      <vt:lpstr>Arial</vt:lpstr>
      <vt:lpstr>Calibri</vt:lpstr>
      <vt:lpstr>Calibri Light</vt:lpstr>
      <vt:lpstr>Motyw pakietu Office</vt:lpstr>
      <vt:lpstr>Prezentacja programu PowerPoint</vt:lpstr>
      <vt:lpstr>Autyzm</vt:lpstr>
      <vt:lpstr>Dziecko autystyczne: </vt:lpstr>
      <vt:lpstr>Prezentacja programu PowerPoint</vt:lpstr>
      <vt:lpstr> Według Światowej Organizacji Zdrowia w Polsce jest już 400 tysięcy osób ze spektrum autyzmu.  </vt:lpstr>
      <vt:lpstr>Autyzm częściej występuje u chłopców ale bardziej nasilone objawy przejawiają dziewczynki .</vt:lpstr>
      <vt:lpstr>Autyzm nie jest chorobą dlatego nie można go wyleczyć.</vt:lpstr>
      <vt:lpstr>Spotykając osoby zachowujące się inaczej należy podchodzić do nich z dużą dozą empatii  i tolerancji dla odmienności i wyjątkowości osób inaczej funkcjonujących, w tym z autyzmem.</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kwietnia  Światowy Dzień Autyzmu</dc:title>
  <dc:creator>Agata Mroczkowska</dc:creator>
  <cp:lastModifiedBy>Agata Mroczkowska</cp:lastModifiedBy>
  <cp:revision>25</cp:revision>
  <dcterms:created xsi:type="dcterms:W3CDTF">2021-02-24T07:37:55Z</dcterms:created>
  <dcterms:modified xsi:type="dcterms:W3CDTF">2022-04-01T10:07:21Z</dcterms:modified>
</cp:coreProperties>
</file>